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Average"/>
      <p:regular r:id="rId36"/>
    </p:embeddedFont>
    <p:embeddedFont>
      <p:font typeface="Oswald"/>
      <p:regular r:id="rId37"/>
      <p:bold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Oswald-regular.fntdata"/><Relationship Id="rId14" Type="http://schemas.openxmlformats.org/officeDocument/2006/relationships/slide" Target="slides/slide9.xml"/><Relationship Id="rId36" Type="http://schemas.openxmlformats.org/officeDocument/2006/relationships/font" Target="fonts/Average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38" Type="http://schemas.openxmlformats.org/officeDocument/2006/relationships/font" Target="fonts/Oswald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dk1"/>
                </a:solidFill>
              </a:rPr>
              <a:t>Robin &amp; Trulsa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23056439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23056439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Trulsa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93905cfb99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93905cfb99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</a:rPr>
              <a:t>Trulsa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bfdf9b624a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bfdf9b624a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</a:rPr>
              <a:t>Trulsa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bfdf9b624a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bfdf9b624a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</a:rPr>
              <a:t>Trulsa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bfdf9b624a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bfdf9b624a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</a:rPr>
              <a:t>Trulsa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bfdf9b624a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bfdf9b624a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</a:rPr>
              <a:t>Trulsa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bfdf9b624a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bfdf9b624a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</a:rPr>
              <a:t>Trulsa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bfdf9b624a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bfdf9b624a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</a:rPr>
              <a:t>Trulsa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c291d9f00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c291d9f0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</a:rPr>
              <a:t>Trulsa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bfdf9b624a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bfdf9b624a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</a:rPr>
              <a:t>Trulsa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93905cfb99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93905cfb9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Robin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bfdf9b624a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bfdf9b624a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</a:rPr>
              <a:t>Trulsa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4ca5394067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4ca5394067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Robin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c712df1c3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c712df1c3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</a:rPr>
              <a:t>Robin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bfdf9b624a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bfdf9b624a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</a:rPr>
              <a:t>Robin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bfdf9b624a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bfdf9b624a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Trulsa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bfdf9b624a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bfdf9b624a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Robin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93905cfb99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93905cfb99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dk1"/>
                </a:solidFill>
              </a:rPr>
              <a:t>Trulsa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bfdf9b624a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bfdf9b624a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Robin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468ba3bfa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468ba3bfa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</a:rPr>
              <a:t>Trulsa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93905cfb99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93905cfb99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</a:rPr>
              <a:t>Trulsa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93905cfb99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93905cfb99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</a:rPr>
              <a:t>Robin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522f9b4aae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522f9b4aae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dk1"/>
                </a:solidFill>
              </a:rPr>
              <a:t>Robin&amp;Trulsa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468ba3bfa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468ba3bfa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</a:rPr>
              <a:t>Robin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bfdf9b624a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bfdf9b624a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</a:rPr>
              <a:t>Robin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bfdf9b624a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bfdf9b624a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</a:rPr>
              <a:t>Robin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bfdf9b624a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bfdf9b624a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</a:rPr>
              <a:t>Robin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bfdf9b624a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bfdf9b624a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</a:rPr>
              <a:t>Robin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bfdf9b624a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bfdf9b624a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</a:rPr>
              <a:t>Robin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jpg"/><Relationship Id="rId4" Type="http://schemas.openxmlformats.org/officeDocument/2006/relationships/hyperlink" Target="http://t.ex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2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hyperlink" Target="mailto:Tcronander@gmail.com" TargetMode="External"/><Relationship Id="rId4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Relationship Id="rId4" Type="http://schemas.openxmlformats.org/officeDocument/2006/relationships/image" Target="../media/image2.png"/><Relationship Id="rId5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3" title="max-nustedt-G9qJf0TOtR4-unsplash.jpg"/>
          <p:cNvPicPr preferRelativeResize="0"/>
          <p:nvPr/>
        </p:nvPicPr>
        <p:blipFill rotWithShape="1">
          <a:blip r:embed="rId3">
            <a:alphaModFix/>
          </a:blip>
          <a:srcRect b="10091" l="0" r="0" t="10075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>
            <p:ph type="ctrTitle"/>
          </p:nvPr>
        </p:nvSpPr>
        <p:spPr>
          <a:xfrm>
            <a:off x="671250" y="990800"/>
            <a:ext cx="7801500" cy="10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Vårda och behålla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l:Pipistrel.Glider Taurus.RA-0134A (14866394350).jpg – Wikipedia" id="134" name="Google Shape;13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0"/>
            <a:ext cx="65906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Frågeställningar</a:t>
            </a:r>
            <a:endParaRPr/>
          </a:p>
        </p:txBody>
      </p:sp>
      <p:sp>
        <p:nvSpPr>
          <p:cNvPr id="136" name="Google Shape;136;p22"/>
          <p:cNvSpPr txBox="1"/>
          <p:nvPr>
            <p:ph idx="1" type="body"/>
          </p:nvPr>
        </p:nvSpPr>
        <p:spPr>
          <a:xfrm>
            <a:off x="311700" y="1152475"/>
            <a:ext cx="4074300" cy="38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Hur behandlar vi varandra?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Faktiska händelser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Tips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Mål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Framtiden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l:Pipistrel.Glider Taurus.RA-0134A (14866394350).jpg – Wikipedia" id="141" name="Google Shape;14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0"/>
            <a:ext cx="65906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Hur behandlar vi varandra?</a:t>
            </a:r>
            <a:endParaRPr/>
          </a:p>
        </p:txBody>
      </p:sp>
      <p:sp>
        <p:nvSpPr>
          <p:cNvPr id="143" name="Google Shape;143;p23"/>
          <p:cNvSpPr txBox="1"/>
          <p:nvPr>
            <p:ph idx="1" type="body"/>
          </p:nvPr>
        </p:nvSpPr>
        <p:spPr>
          <a:xfrm>
            <a:off x="311700" y="1152475"/>
            <a:ext cx="4074300" cy="38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Hur hälsar vi?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Med namn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Tydliggör roll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Trevligt sätt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l:Pipistrel.Glider Taurus.RA-0134A (14866394350).jpg – Wikipedia" id="148" name="Google Shape;14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0"/>
            <a:ext cx="65906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Hur behandlar vi varandra?</a:t>
            </a:r>
            <a:endParaRPr/>
          </a:p>
        </p:txBody>
      </p:sp>
      <p:sp>
        <p:nvSpPr>
          <p:cNvPr id="150" name="Google Shape;150;p24"/>
          <p:cNvSpPr txBox="1"/>
          <p:nvPr>
            <p:ph idx="1" type="body"/>
          </p:nvPr>
        </p:nvSpPr>
        <p:spPr>
          <a:xfrm>
            <a:off x="311700" y="1152475"/>
            <a:ext cx="4074300" cy="38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Hur pratar vi med varandra?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Sexskämt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Verbala sammanhang, hemma eller i en idrottsverksamhet?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Någon gör fel - vad säger du?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Negativt/Positivt</a:t>
            </a:r>
            <a:endParaRPr>
              <a:solidFill>
                <a:schemeClr val="dk1"/>
              </a:solidFill>
            </a:endParaRPr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7 gånger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l:Pipistrel.Glider Taurus.RA-0134A (14866394350).jpg – Wikipedia" id="155" name="Google Shape;15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0"/>
            <a:ext cx="65906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Hur behandlar vi varandra?</a:t>
            </a:r>
            <a:endParaRPr/>
          </a:p>
        </p:txBody>
      </p:sp>
      <p:sp>
        <p:nvSpPr>
          <p:cNvPr id="157" name="Google Shape;157;p25"/>
          <p:cNvSpPr txBox="1"/>
          <p:nvPr>
            <p:ph idx="1" type="body"/>
          </p:nvPr>
        </p:nvSpPr>
        <p:spPr>
          <a:xfrm>
            <a:off x="311700" y="1152475"/>
            <a:ext cx="4074300" cy="38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Bjuder vi in nya?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Kärngrupp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Jargong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“Ankare”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l:Pipistrel.Glider Taurus.RA-0134A (14866394350).jpg – Wikipedia" id="162" name="Google Shape;16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0"/>
            <a:ext cx="65906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Hur behandlar vi varandra?</a:t>
            </a:r>
            <a:endParaRPr/>
          </a:p>
        </p:txBody>
      </p:sp>
      <p:sp>
        <p:nvSpPr>
          <p:cNvPr id="164" name="Google Shape;164;p26"/>
          <p:cNvSpPr txBox="1"/>
          <p:nvPr>
            <p:ph idx="1" type="body"/>
          </p:nvPr>
        </p:nvSpPr>
        <p:spPr>
          <a:xfrm>
            <a:off x="311700" y="1152475"/>
            <a:ext cx="4074300" cy="38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Hur svarar vi på frågor?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Nya i sporten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Utifrån, </a:t>
            </a:r>
            <a:r>
              <a:rPr lang="sv" u="sng">
                <a:solidFill>
                  <a:schemeClr val="hlink"/>
                </a:solidFill>
                <a:hlinkClick r:id="rId4"/>
              </a:rPr>
              <a:t>t.ex</a:t>
            </a:r>
            <a:r>
              <a:rPr lang="sv">
                <a:solidFill>
                  <a:schemeClr val="dk1"/>
                </a:solidFill>
              </a:rPr>
              <a:t>. öppet hus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Nyfikna som bara “kommer förbi”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l:Pipistrel.Glider Taurus.RA-0134A (14866394350).jpg – Wikipedia" id="169" name="Google Shape;16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0"/>
            <a:ext cx="65906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Hur behandlar vi varandra?</a:t>
            </a:r>
            <a:endParaRPr/>
          </a:p>
        </p:txBody>
      </p:sp>
      <p:sp>
        <p:nvSpPr>
          <p:cNvPr id="171" name="Google Shape;171;p27"/>
          <p:cNvSpPr txBox="1"/>
          <p:nvPr>
            <p:ph idx="1" type="body"/>
          </p:nvPr>
        </p:nvSpPr>
        <p:spPr>
          <a:xfrm>
            <a:off x="311700" y="1152475"/>
            <a:ext cx="4074300" cy="38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Provflygning/Utbildning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Bemötande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Instruktioner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Debrief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Ålder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Hänger mycket på vilken person och dennes framtoning som är den som ger provlektionen?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l:Pipistrel.Glider Taurus.RA-0134A (14866394350).jpg – Wikipedia" id="176" name="Google Shape;17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0"/>
            <a:ext cx="65906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Hur behandlar vi varandra?</a:t>
            </a:r>
            <a:endParaRPr/>
          </a:p>
        </p:txBody>
      </p:sp>
      <p:sp>
        <p:nvSpPr>
          <p:cNvPr id="178" name="Google Shape;178;p28"/>
          <p:cNvSpPr txBox="1"/>
          <p:nvPr>
            <p:ph idx="1" type="body"/>
          </p:nvPr>
        </p:nvSpPr>
        <p:spPr>
          <a:xfrm>
            <a:off x="311700" y="1152475"/>
            <a:ext cx="4074300" cy="38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Tystnadskultur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Säger vi ifrån?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Informell makt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En sedan länge aktiv medlem som tex är kassör eller bogserförare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Vilka har “frikort/maktbuffert” pga sin roll?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l:Pipistrel.Glider Taurus.RA-0134A (14866394350).jpg – Wikipedia" id="183" name="Google Shape;18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0"/>
            <a:ext cx="65906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Hur behandlar vi varandra?</a:t>
            </a:r>
            <a:endParaRPr/>
          </a:p>
        </p:txBody>
      </p:sp>
      <p:sp>
        <p:nvSpPr>
          <p:cNvPr id="185" name="Google Shape;185;p29"/>
          <p:cNvSpPr txBox="1"/>
          <p:nvPr>
            <p:ph idx="1" type="body"/>
          </p:nvPr>
        </p:nvSpPr>
        <p:spPr>
          <a:xfrm>
            <a:off x="311700" y="1152475"/>
            <a:ext cx="4074300" cy="38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Vad är OK?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Inte hjälpa till med vinterunderhåll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Sitta med mobilen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Hjälpa till på fältet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Köra elbil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Hur behandlar vi varandra?</a:t>
            </a:r>
            <a:endParaRPr/>
          </a:p>
        </p:txBody>
      </p:sp>
      <p:sp>
        <p:nvSpPr>
          <p:cNvPr id="191" name="Google Shape;191;p30"/>
          <p:cNvSpPr txBox="1"/>
          <p:nvPr>
            <p:ph idx="1" type="body"/>
          </p:nvPr>
        </p:nvSpPr>
        <p:spPr>
          <a:xfrm>
            <a:off x="311700" y="1152475"/>
            <a:ext cx="4952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Kommunikation från styrelsen/</a:t>
            </a:r>
            <a:r>
              <a:rPr lang="sv">
                <a:solidFill>
                  <a:schemeClr val="dk1"/>
                </a:solidFill>
              </a:rPr>
              <a:t>tävlingskommitten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Facebook-kommentarsfält och inlägg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Kontakter digitalt 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(snapchat, messenger, instagram, tiktok osv)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Vad och hur skriver vi? 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Är det skillnad i hur vi behandlar de nya? 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Eller de som tex åker på sin första tävling?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92" name="Google Shape;192;p30"/>
          <p:cNvPicPr preferRelativeResize="0"/>
          <p:nvPr/>
        </p:nvPicPr>
        <p:blipFill rotWithShape="1">
          <a:blip r:embed="rId3">
            <a:alphaModFix/>
          </a:blip>
          <a:srcRect b="0" l="43811" r="15805" t="0"/>
          <a:stretch/>
        </p:blipFill>
        <p:spPr>
          <a:xfrm>
            <a:off x="5451500" y="0"/>
            <a:ext cx="369249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Hur behandlar vi varandra?</a:t>
            </a:r>
            <a:endParaRPr/>
          </a:p>
        </p:txBody>
      </p:sp>
      <p:sp>
        <p:nvSpPr>
          <p:cNvPr id="198" name="Google Shape;198;p31"/>
          <p:cNvSpPr txBox="1"/>
          <p:nvPr>
            <p:ph idx="1" type="body"/>
          </p:nvPr>
        </p:nvSpPr>
        <p:spPr>
          <a:xfrm>
            <a:off x="311700" y="1152475"/>
            <a:ext cx="4074300" cy="38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Åldersskillnad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Hade du </a:t>
            </a:r>
            <a:r>
              <a:rPr lang="sv">
                <a:solidFill>
                  <a:schemeClr val="dk1"/>
                </a:solidFill>
              </a:rPr>
              <a:t>agerat</a:t>
            </a:r>
            <a:r>
              <a:rPr lang="sv">
                <a:solidFill>
                  <a:schemeClr val="dk1"/>
                </a:solidFill>
              </a:rPr>
              <a:t> annorlunda om föräldrar var närvarande?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Hur pratar man om maktpositioner som tex ung/gammal, man/kvinna och elev/lärare? </a:t>
            </a:r>
            <a:endParaRPr>
              <a:solidFill>
                <a:schemeClr val="dk1"/>
              </a:solidFill>
            </a:endParaRPr>
          </a:p>
          <a:p>
            <a:pPr indent="0" lvl="0" marL="9144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99" name="Google Shape;199;p31"/>
          <p:cNvPicPr preferRelativeResize="0"/>
          <p:nvPr/>
        </p:nvPicPr>
        <p:blipFill rotWithShape="1">
          <a:blip r:embed="rId3">
            <a:alphaModFix/>
          </a:blip>
          <a:srcRect b="0" l="43811" r="15805" t="0"/>
          <a:stretch/>
        </p:blipFill>
        <p:spPr>
          <a:xfrm>
            <a:off x="5451500" y="0"/>
            <a:ext cx="369249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Mål	</a:t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45720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400">
              <a:solidFill>
                <a:schemeClr val="accent5"/>
              </a:solidFill>
            </a:endParaRPr>
          </a:p>
        </p:txBody>
      </p:sp>
      <p:pic>
        <p:nvPicPr>
          <p:cNvPr descr="File:2017-05 glider 04.jpg - Wikimedia Commons" id="67" name="Google Shape;67;p14"/>
          <p:cNvPicPr preferRelativeResize="0"/>
          <p:nvPr/>
        </p:nvPicPr>
        <p:blipFill rotWithShape="1">
          <a:blip r:embed="rId3">
            <a:alphaModFix/>
          </a:blip>
          <a:srcRect b="0" l="15460" r="34536" t="0"/>
          <a:stretch/>
        </p:blipFill>
        <p:spPr>
          <a:xfrm>
            <a:off x="4572000" y="0"/>
            <a:ext cx="45720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Varför?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Frågeställningar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Få igång tankarna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Framtida arbete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Klubbarna &amp; klubbarnas </a:t>
            </a:r>
            <a:br>
              <a:rPr lang="sv">
                <a:solidFill>
                  <a:schemeClr val="dk1"/>
                </a:solidFill>
              </a:rPr>
            </a:br>
            <a:r>
              <a:rPr lang="sv">
                <a:solidFill>
                  <a:schemeClr val="dk1"/>
                </a:solidFill>
              </a:rPr>
              <a:t>medlemmar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Hur behandlar vi varandra?</a:t>
            </a:r>
            <a:endParaRPr/>
          </a:p>
        </p:txBody>
      </p:sp>
      <p:sp>
        <p:nvSpPr>
          <p:cNvPr id="205" name="Google Shape;205;p32"/>
          <p:cNvSpPr txBox="1"/>
          <p:nvPr>
            <p:ph idx="1" type="body"/>
          </p:nvPr>
        </p:nvSpPr>
        <p:spPr>
          <a:xfrm>
            <a:off x="311700" y="1152475"/>
            <a:ext cx="4074300" cy="38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Hade du låtit dina barn vara ensamma på klubben?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Kan du stolt ta med dig dina föräldrar/kollega/kompisar?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06" name="Google Shape;206;p32"/>
          <p:cNvPicPr preferRelativeResize="0"/>
          <p:nvPr/>
        </p:nvPicPr>
        <p:blipFill rotWithShape="1">
          <a:blip r:embed="rId3">
            <a:alphaModFix/>
          </a:blip>
          <a:srcRect b="0" l="43811" r="15805" t="0"/>
          <a:stretch/>
        </p:blipFill>
        <p:spPr>
          <a:xfrm>
            <a:off x="5451500" y="0"/>
            <a:ext cx="369249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Faktiska händelser</a:t>
            </a:r>
            <a:endParaRPr/>
          </a:p>
        </p:txBody>
      </p:sp>
      <p:sp>
        <p:nvSpPr>
          <p:cNvPr id="212" name="Google Shape;212;p33"/>
          <p:cNvSpPr txBox="1"/>
          <p:nvPr>
            <p:ph idx="1" type="body"/>
          </p:nvPr>
        </p:nvSpPr>
        <p:spPr>
          <a:xfrm>
            <a:off x="311700" y="1152475"/>
            <a:ext cx="3900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Ta lärdom utan att döma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descr="Free picture: sky, outdoor, daylight, landscape, sky, glider, airplane" id="213" name="Google Shape;213;p33"/>
          <p:cNvPicPr preferRelativeResize="0"/>
          <p:nvPr/>
        </p:nvPicPr>
        <p:blipFill rotWithShape="1">
          <a:blip r:embed="rId3">
            <a:alphaModFix/>
          </a:blip>
          <a:srcRect b="0" l="21335" r="22177" t="0"/>
          <a:stretch/>
        </p:blipFill>
        <p:spPr>
          <a:xfrm>
            <a:off x="4722900" y="7675"/>
            <a:ext cx="5165001" cy="512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Faktiska händelser</a:t>
            </a:r>
            <a:endParaRPr/>
          </a:p>
        </p:txBody>
      </p:sp>
      <p:sp>
        <p:nvSpPr>
          <p:cNvPr id="219" name="Google Shape;219;p34"/>
          <p:cNvSpPr txBox="1"/>
          <p:nvPr>
            <p:ph idx="1" type="body"/>
          </p:nvPr>
        </p:nvSpPr>
        <p:spPr>
          <a:xfrm>
            <a:off x="311700" y="1152475"/>
            <a:ext cx="3900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Sexuella trakasserier/övergrepp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Hur hanteras det av åskådare?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Hur hanteras det i efterhand?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Rutiner vid polisanmälan?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Stöttning till “offer”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Uteslutning?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descr="Free picture: sky, outdoor, daylight, landscape, sky, glider, airplane" id="220" name="Google Shape;220;p34"/>
          <p:cNvPicPr preferRelativeResize="0"/>
          <p:nvPr/>
        </p:nvPicPr>
        <p:blipFill rotWithShape="1">
          <a:blip r:embed="rId3">
            <a:alphaModFix/>
          </a:blip>
          <a:srcRect b="0" l="21335" r="22177" t="0"/>
          <a:stretch/>
        </p:blipFill>
        <p:spPr>
          <a:xfrm>
            <a:off x="4722900" y="7675"/>
            <a:ext cx="5165001" cy="512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Faktiska händelser</a:t>
            </a:r>
            <a:endParaRPr/>
          </a:p>
        </p:txBody>
      </p:sp>
      <p:sp>
        <p:nvSpPr>
          <p:cNvPr id="226" name="Google Shape;226;p35"/>
          <p:cNvSpPr txBox="1"/>
          <p:nvPr>
            <p:ph idx="1" type="body"/>
          </p:nvPr>
        </p:nvSpPr>
        <p:spPr>
          <a:xfrm>
            <a:off x="311700" y="1152475"/>
            <a:ext cx="3900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Meningsskiljaktigheter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Rosa golfbil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Haveri (utelandning)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Buklandning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- Bra hantering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- Dålig hantering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descr="Free picture: sky, outdoor, daylight, landscape, sky, glider, airplane" id="227" name="Google Shape;227;p35"/>
          <p:cNvPicPr preferRelativeResize="0"/>
          <p:nvPr/>
        </p:nvPicPr>
        <p:blipFill rotWithShape="1">
          <a:blip r:embed="rId3">
            <a:alphaModFix/>
          </a:blip>
          <a:srcRect b="0" l="21335" r="22177" t="0"/>
          <a:stretch/>
        </p:blipFill>
        <p:spPr>
          <a:xfrm>
            <a:off x="4722900" y="7675"/>
            <a:ext cx="5165001" cy="512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Faktiska händelser</a:t>
            </a:r>
            <a:endParaRPr/>
          </a:p>
        </p:txBody>
      </p:sp>
      <p:sp>
        <p:nvSpPr>
          <p:cNvPr id="233" name="Google Shape;233;p36"/>
          <p:cNvSpPr txBox="1"/>
          <p:nvPr>
            <p:ph idx="1" type="body"/>
          </p:nvPr>
        </p:nvSpPr>
        <p:spPr>
          <a:xfrm>
            <a:off x="311700" y="1152475"/>
            <a:ext cx="3900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10000"/>
          </a:bodyPr>
          <a:lstStyle/>
          <a:p>
            <a:pPr indent="-33166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sv" sz="2318">
                <a:solidFill>
                  <a:schemeClr val="dk1"/>
                </a:solidFill>
              </a:rPr>
              <a:t>Rasism</a:t>
            </a:r>
            <a:endParaRPr sz="2318">
              <a:solidFill>
                <a:schemeClr val="dk1"/>
              </a:solidFill>
            </a:endParaRPr>
          </a:p>
          <a:p>
            <a:pPr indent="-31388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sv" sz="1918">
                <a:solidFill>
                  <a:schemeClr val="dk1"/>
                </a:solidFill>
              </a:rPr>
              <a:t>Soffsnack</a:t>
            </a:r>
            <a:endParaRPr sz="1918">
              <a:solidFill>
                <a:schemeClr val="dk1"/>
              </a:solidFill>
            </a:endParaRPr>
          </a:p>
          <a:p>
            <a:pPr indent="-31388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sv" sz="1918">
                <a:solidFill>
                  <a:schemeClr val="dk1"/>
                </a:solidFill>
              </a:rPr>
              <a:t>Vem hör dig?</a:t>
            </a:r>
            <a:endParaRPr sz="1918">
              <a:solidFill>
                <a:schemeClr val="dk1"/>
              </a:solidFill>
            </a:endParaRPr>
          </a:p>
          <a:p>
            <a:pPr indent="-31388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sv" sz="1918">
                <a:solidFill>
                  <a:schemeClr val="dk1"/>
                </a:solidFill>
              </a:rPr>
              <a:t>“Skoj”</a:t>
            </a:r>
            <a:endParaRPr sz="2318">
              <a:solidFill>
                <a:schemeClr val="dk1"/>
              </a:solidFill>
            </a:endParaRPr>
          </a:p>
          <a:p>
            <a:pPr indent="-33166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sv" sz="2318">
                <a:solidFill>
                  <a:schemeClr val="dk1"/>
                </a:solidFill>
              </a:rPr>
              <a:t>Sexism</a:t>
            </a:r>
            <a:endParaRPr sz="2318">
              <a:solidFill>
                <a:schemeClr val="dk1"/>
              </a:solidFill>
            </a:endParaRPr>
          </a:p>
          <a:p>
            <a:pPr indent="-31388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sv" sz="1918">
                <a:solidFill>
                  <a:schemeClr val="dk1"/>
                </a:solidFill>
              </a:rPr>
              <a:t>påståenden om manliga och kvinnliga egenskaper, ofta tekniskt anknutna</a:t>
            </a:r>
            <a:endParaRPr sz="1918">
              <a:solidFill>
                <a:schemeClr val="dk1"/>
              </a:solidFill>
            </a:endParaRPr>
          </a:p>
          <a:p>
            <a:pPr indent="-31388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sv" sz="1918">
                <a:solidFill>
                  <a:schemeClr val="dk1"/>
                </a:solidFill>
              </a:rPr>
              <a:t>kommentarer kring klädsel, smink etc</a:t>
            </a:r>
            <a:endParaRPr sz="1400">
              <a:solidFill>
                <a:schemeClr val="dk1"/>
              </a:solidFill>
            </a:endParaRPr>
          </a:p>
          <a:p>
            <a:pPr indent="-321782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sv" sz="2096">
                <a:solidFill>
                  <a:schemeClr val="dk1"/>
                </a:solidFill>
              </a:rPr>
              <a:t>Homofobi/transfobi</a:t>
            </a:r>
            <a:endParaRPr sz="2096">
              <a:solidFill>
                <a:schemeClr val="dk1"/>
              </a:solidFill>
            </a:endParaRPr>
          </a:p>
          <a:p>
            <a:pPr indent="-321782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sv" sz="2096">
                <a:solidFill>
                  <a:schemeClr val="dk1"/>
                </a:solidFill>
              </a:rPr>
              <a:t>berättelser om “sånna” man träffat</a:t>
            </a:r>
            <a:endParaRPr sz="2096">
              <a:solidFill>
                <a:schemeClr val="dk1"/>
              </a:solidFill>
            </a:endParaRPr>
          </a:p>
          <a:p>
            <a:pPr indent="-321782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sv" sz="2096">
                <a:solidFill>
                  <a:schemeClr val="dk1"/>
                </a:solidFill>
              </a:rPr>
              <a:t>utpekning av sexuell läggning hos andra medlemmar</a:t>
            </a:r>
            <a:endParaRPr sz="2096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sv">
                <a:solidFill>
                  <a:schemeClr val="dk1"/>
                </a:solidFill>
              </a:rPr>
              <a:t> </a:t>
            </a:r>
            <a:endParaRPr sz="1400">
              <a:solidFill>
                <a:schemeClr val="dk1"/>
              </a:solidFill>
            </a:endParaRPr>
          </a:p>
        </p:txBody>
      </p:sp>
      <p:pic>
        <p:nvPicPr>
          <p:cNvPr descr="Free picture: sky, outdoor, daylight, landscape, sky, glider, airplane" id="234" name="Google Shape;234;p36"/>
          <p:cNvPicPr preferRelativeResize="0"/>
          <p:nvPr/>
        </p:nvPicPr>
        <p:blipFill rotWithShape="1">
          <a:blip r:embed="rId3">
            <a:alphaModFix/>
          </a:blip>
          <a:srcRect b="0" l="21335" r="22177" t="0"/>
          <a:stretch/>
        </p:blipFill>
        <p:spPr>
          <a:xfrm>
            <a:off x="4722900" y="7675"/>
            <a:ext cx="5165001" cy="512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Tips</a:t>
            </a:r>
            <a:endParaRPr/>
          </a:p>
        </p:txBody>
      </p:sp>
      <p:sp>
        <p:nvSpPr>
          <p:cNvPr id="240" name="Google Shape;240;p37"/>
          <p:cNvSpPr txBox="1"/>
          <p:nvPr>
            <p:ph idx="1" type="body"/>
          </p:nvPr>
        </p:nvSpPr>
        <p:spPr>
          <a:xfrm>
            <a:off x="311700" y="1152475"/>
            <a:ext cx="3900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Tänk på vad du säger och hur du säger det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Att vara vänlig kostar ingenting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Säg tack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Uppskatta varandra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Stå upp för varandra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Låt ingen behandla dig eller andra illa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Våga säga ifrån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descr="Free picture: sky, outdoor, daylight, landscape, sky, glider, airplane" id="241" name="Google Shape;241;p37"/>
          <p:cNvPicPr preferRelativeResize="0"/>
          <p:nvPr/>
        </p:nvPicPr>
        <p:blipFill rotWithShape="1">
          <a:blip r:embed="rId3">
            <a:alphaModFix/>
          </a:blip>
          <a:srcRect b="0" l="21335" r="22177" t="0"/>
          <a:stretch/>
        </p:blipFill>
        <p:spPr>
          <a:xfrm>
            <a:off x="4722900" y="7675"/>
            <a:ext cx="5165001" cy="512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Tips - Umgås</a:t>
            </a:r>
            <a:endParaRPr/>
          </a:p>
        </p:txBody>
      </p:sp>
      <p:sp>
        <p:nvSpPr>
          <p:cNvPr id="247" name="Google Shape;247;p38"/>
          <p:cNvSpPr txBox="1"/>
          <p:nvPr>
            <p:ph idx="1" type="body"/>
          </p:nvPr>
        </p:nvSpPr>
        <p:spPr>
          <a:xfrm>
            <a:off x="311700" y="1152475"/>
            <a:ext cx="3900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Knytkalas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Filmkväll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Grilla efter flygdagen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Landningstävling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Uppstartsmöte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Morgonbriefing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Klubbtävlingar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Var noga med kommunikationen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lang="sv">
                <a:solidFill>
                  <a:schemeClr val="dk1"/>
                </a:solidFill>
              </a:rPr>
              <a:t>Lägg ut på Facebook/hemsida etc.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descr="Free picture: sky, outdoor, daylight, landscape, sky, glider, airplane" id="248" name="Google Shape;248;p38"/>
          <p:cNvPicPr preferRelativeResize="0"/>
          <p:nvPr/>
        </p:nvPicPr>
        <p:blipFill rotWithShape="1">
          <a:blip r:embed="rId3">
            <a:alphaModFix/>
          </a:blip>
          <a:srcRect b="0" l="21335" r="22177" t="0"/>
          <a:stretch/>
        </p:blipFill>
        <p:spPr>
          <a:xfrm>
            <a:off x="4722900" y="7675"/>
            <a:ext cx="5165001" cy="512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Tips - Ungdomsgrupp</a:t>
            </a:r>
            <a:endParaRPr/>
          </a:p>
        </p:txBody>
      </p:sp>
      <p:sp>
        <p:nvSpPr>
          <p:cNvPr id="254" name="Google Shape;254;p39"/>
          <p:cNvSpPr txBox="1"/>
          <p:nvPr>
            <p:ph idx="1" type="body"/>
          </p:nvPr>
        </p:nvSpPr>
        <p:spPr>
          <a:xfrm>
            <a:off x="311700" y="1152475"/>
            <a:ext cx="3351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En gång i veckan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Glädjespridare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Ledare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Framtiden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“Vaccinering”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55" name="Google Shape;255;p39"/>
          <p:cNvPicPr preferRelativeResize="0"/>
          <p:nvPr/>
        </p:nvPicPr>
        <p:blipFill rotWithShape="1">
          <a:blip r:embed="rId3">
            <a:alphaModFix/>
          </a:blip>
          <a:srcRect b="0" l="7426" r="15774" t="0"/>
          <a:stretch/>
        </p:blipFill>
        <p:spPr>
          <a:xfrm>
            <a:off x="3877325" y="0"/>
            <a:ext cx="526667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40" title="chang-duong-Sj0iMtq_Z4w-unsplash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Mål</a:t>
            </a:r>
            <a:endParaRPr/>
          </a:p>
        </p:txBody>
      </p:sp>
      <p:sp>
        <p:nvSpPr>
          <p:cNvPr id="262" name="Google Shape;262;p40"/>
          <p:cNvSpPr txBox="1"/>
          <p:nvPr>
            <p:ph idx="1" type="body"/>
          </p:nvPr>
        </p:nvSpPr>
        <p:spPr>
          <a:xfrm>
            <a:off x="249150" y="1017725"/>
            <a:ext cx="8520600" cy="26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●"/>
            </a:pPr>
            <a:r>
              <a:rPr lang="sv" sz="2300">
                <a:solidFill>
                  <a:schemeClr val="lt1"/>
                </a:solidFill>
              </a:rPr>
              <a:t>Minska medlemsbortfall</a:t>
            </a:r>
            <a:endParaRPr sz="2300">
              <a:solidFill>
                <a:schemeClr val="l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●"/>
            </a:pPr>
            <a:r>
              <a:rPr lang="sv" sz="2300">
                <a:solidFill>
                  <a:schemeClr val="lt1"/>
                </a:solidFill>
              </a:rPr>
              <a:t>Öka välbefinnande hos medlemmar</a:t>
            </a:r>
            <a:endParaRPr sz="2300">
              <a:solidFill>
                <a:schemeClr val="l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●"/>
            </a:pPr>
            <a:r>
              <a:rPr lang="sv" sz="2300">
                <a:solidFill>
                  <a:schemeClr val="lt1"/>
                </a:solidFill>
              </a:rPr>
              <a:t>Kunna ge verktyg för arbete med medlemsvård</a:t>
            </a:r>
            <a:endParaRPr sz="2300">
              <a:solidFill>
                <a:schemeClr val="l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●"/>
            </a:pPr>
            <a:r>
              <a:rPr lang="sv" sz="2300">
                <a:solidFill>
                  <a:schemeClr val="lt1"/>
                </a:solidFill>
              </a:rPr>
              <a:t>Kunna flyga om 5 - 10 år</a:t>
            </a:r>
            <a:endParaRPr sz="23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41" title="chang-duong-Sj0iMtq_Z4w-unsplash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Framtiden</a:t>
            </a:r>
            <a:endParaRPr/>
          </a:p>
        </p:txBody>
      </p:sp>
      <p:sp>
        <p:nvSpPr>
          <p:cNvPr id="269" name="Google Shape;269;p41"/>
          <p:cNvSpPr txBox="1"/>
          <p:nvPr>
            <p:ph idx="1" type="body"/>
          </p:nvPr>
        </p:nvSpPr>
        <p:spPr>
          <a:xfrm>
            <a:off x="249150" y="1017725"/>
            <a:ext cx="8520600" cy="26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●"/>
            </a:pPr>
            <a:r>
              <a:rPr lang="sv" sz="2300">
                <a:solidFill>
                  <a:schemeClr val="lt1"/>
                </a:solidFill>
              </a:rPr>
              <a:t>Workshop - “Sluta </a:t>
            </a:r>
            <a:r>
              <a:rPr lang="sv" sz="2300" strike="sngStrike">
                <a:solidFill>
                  <a:schemeClr val="lt1"/>
                </a:solidFill>
              </a:rPr>
              <a:t>krascha</a:t>
            </a:r>
            <a:r>
              <a:rPr lang="sv" sz="2300">
                <a:solidFill>
                  <a:schemeClr val="lt1"/>
                </a:solidFill>
              </a:rPr>
              <a:t> tappa”</a:t>
            </a:r>
            <a:endParaRPr sz="2300">
              <a:solidFill>
                <a:schemeClr val="l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●"/>
            </a:pPr>
            <a:r>
              <a:rPr lang="sv" sz="2300">
                <a:solidFill>
                  <a:schemeClr val="lt1"/>
                </a:solidFill>
              </a:rPr>
              <a:t>Jobba i klubbarna</a:t>
            </a:r>
            <a:endParaRPr sz="2300">
              <a:solidFill>
                <a:schemeClr val="l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●"/>
            </a:pPr>
            <a:r>
              <a:rPr lang="sv" sz="2300">
                <a:solidFill>
                  <a:schemeClr val="lt1"/>
                </a:solidFill>
              </a:rPr>
              <a:t>Förmedla till medlemmar</a:t>
            </a:r>
            <a:endParaRPr sz="2300">
              <a:solidFill>
                <a:schemeClr val="l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●"/>
            </a:pPr>
            <a:r>
              <a:rPr lang="sv" sz="2300">
                <a:solidFill>
                  <a:schemeClr val="lt1"/>
                </a:solidFill>
              </a:rPr>
              <a:t>Börja direkt!</a:t>
            </a:r>
            <a:endParaRPr sz="23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Varför bry sig?</a:t>
            </a:r>
            <a:endParaRPr/>
          </a:p>
        </p:txBody>
      </p:sp>
      <p:sp>
        <p:nvSpPr>
          <p:cNvPr id="74" name="Google Shape;74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Medlemstapp</a:t>
            </a:r>
            <a:endParaRPr>
              <a:solidFill>
                <a:schemeClr val="dk1"/>
              </a:solidFill>
            </a:endParaRPr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 sz="1800">
                <a:solidFill>
                  <a:schemeClr val="dk1"/>
                </a:solidFill>
              </a:rPr>
              <a:t>Ekonomiska</a:t>
            </a:r>
            <a:r>
              <a:rPr lang="sv">
                <a:solidFill>
                  <a:schemeClr val="dk1"/>
                </a:solidFill>
              </a:rPr>
              <a:t>	</a:t>
            </a:r>
            <a:endParaRPr>
              <a:solidFill>
                <a:schemeClr val="dk1"/>
              </a:solidFill>
            </a:endParaRPr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 sz="1800">
                <a:solidFill>
                  <a:schemeClr val="dk1"/>
                </a:solidFill>
              </a:rPr>
              <a:t>Livssituation</a:t>
            </a:r>
            <a:endParaRPr sz="1800">
              <a:solidFill>
                <a:schemeClr val="dk1"/>
              </a:solidFill>
            </a:endParaRPr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b="1" lang="sv">
                <a:solidFill>
                  <a:schemeClr val="dk1"/>
                </a:solidFill>
              </a:rPr>
              <a:t>Trivsam miljö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75" name="Google Shape;7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8999" y="1335575"/>
            <a:ext cx="3640501" cy="235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Tack för oss!</a:t>
            </a:r>
            <a:endParaRPr/>
          </a:p>
        </p:txBody>
      </p:sp>
      <p:sp>
        <p:nvSpPr>
          <p:cNvPr id="275" name="Google Shape;275;p42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dk1"/>
                </a:solidFill>
              </a:rPr>
              <a:t>Trulsa Cronander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 sz="2400">
                <a:solidFill>
                  <a:schemeClr val="accent5"/>
                </a:solidFill>
              </a:rPr>
              <a:t>t</a:t>
            </a:r>
            <a:r>
              <a:rPr lang="sv" sz="2400">
                <a:solidFill>
                  <a:schemeClr val="accent5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cronander@gmail.com</a:t>
            </a:r>
            <a:endParaRPr sz="2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dk1"/>
                </a:solidFill>
              </a:rPr>
              <a:t>Robin Dorbell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sv" sz="2400">
                <a:solidFill>
                  <a:schemeClr val="accent5"/>
                </a:solidFill>
              </a:rPr>
              <a:t>robin.dorbell@bsfk.com</a:t>
            </a:r>
            <a:endParaRPr sz="2400">
              <a:solidFill>
                <a:schemeClr val="accent5"/>
              </a:solidFill>
            </a:endParaRPr>
          </a:p>
        </p:txBody>
      </p:sp>
      <p:sp>
        <p:nvSpPr>
          <p:cNvPr id="276" name="Google Shape;276;p42"/>
          <p:cNvSpPr txBox="1"/>
          <p:nvPr>
            <p:ph idx="1" type="body"/>
          </p:nvPr>
        </p:nvSpPr>
        <p:spPr>
          <a:xfrm>
            <a:off x="45720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400">
              <a:solidFill>
                <a:schemeClr val="accent5"/>
              </a:solidFill>
            </a:endParaRPr>
          </a:p>
        </p:txBody>
      </p:sp>
      <p:pic>
        <p:nvPicPr>
          <p:cNvPr descr="File:2017-05 glider 04.jpg - Wikimedia Commons" id="277" name="Google Shape;277;p42"/>
          <p:cNvPicPr preferRelativeResize="0"/>
          <p:nvPr/>
        </p:nvPicPr>
        <p:blipFill rotWithShape="1">
          <a:blip r:embed="rId4">
            <a:alphaModFix/>
          </a:blip>
          <a:srcRect b="0" l="15460" r="34536" t="0"/>
          <a:stretch/>
        </p:blipFill>
        <p:spPr>
          <a:xfrm>
            <a:off x="4572000" y="0"/>
            <a:ext cx="45720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Varför bry sig? - Trender</a:t>
            </a:r>
            <a:endParaRPr/>
          </a:p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6" title="taylor-van-riper-yQorCngxzwI-unsplash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1025" y="0"/>
            <a:ext cx="3012975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175500"/>
            <a:ext cx="5648198" cy="365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Varför bry sig? - Trender</a:t>
            </a:r>
            <a:endParaRPr/>
          </a:p>
        </p:txBody>
      </p:sp>
      <p:sp>
        <p:nvSpPr>
          <p:cNvPr id="89" name="Google Shape;89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7" title="taylor-van-riper-yQorCngxzwI-unsplash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1025" y="0"/>
            <a:ext cx="3012975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175500"/>
            <a:ext cx="5648198" cy="36585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2" name="Google Shape;92;p17"/>
          <p:cNvCxnSpPr/>
          <p:nvPr/>
        </p:nvCxnSpPr>
        <p:spPr>
          <a:xfrm>
            <a:off x="583900" y="1529850"/>
            <a:ext cx="6960300" cy="1004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Varför bry sig? - Trender</a:t>
            </a:r>
            <a:endParaRPr/>
          </a:p>
        </p:txBody>
      </p:sp>
      <p:sp>
        <p:nvSpPr>
          <p:cNvPr id="98" name="Google Shape;98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9" name="Google Shape;99;p18" title="taylor-van-riper-yQorCngxzwI-unsplash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1025" y="0"/>
            <a:ext cx="301297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8"/>
          <p:cNvSpPr txBox="1"/>
          <p:nvPr/>
        </p:nvSpPr>
        <p:spPr>
          <a:xfrm>
            <a:off x="7071113" y="1967975"/>
            <a:ext cx="1132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" sz="2100">
                <a:latin typeface="Verdana"/>
                <a:ea typeface="Verdana"/>
                <a:cs typeface="Verdana"/>
                <a:sym typeface="Verdana"/>
              </a:rPr>
              <a:t>2033</a:t>
            </a:r>
            <a:endParaRPr b="1" sz="2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175500"/>
            <a:ext cx="5648198" cy="36585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2" name="Google Shape;102;p18"/>
          <p:cNvCxnSpPr/>
          <p:nvPr/>
        </p:nvCxnSpPr>
        <p:spPr>
          <a:xfrm>
            <a:off x="583900" y="1529850"/>
            <a:ext cx="6960300" cy="1004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03" name="Google Shape;103;p18" title="graveston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71113" y="1087800"/>
            <a:ext cx="1004401" cy="1004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Varför bry sig? - Trender (Borås)</a:t>
            </a:r>
            <a:endParaRPr/>
          </a:p>
        </p:txBody>
      </p:sp>
      <p:sp>
        <p:nvSpPr>
          <p:cNvPr id="109" name="Google Shape;109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0" name="Google Shape;110;p19" title="taylor-van-riper-yQorCngxzwI-unsplash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1025" y="0"/>
            <a:ext cx="3012975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202850"/>
            <a:ext cx="5613200" cy="36312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2" name="Google Shape;112;p19"/>
          <p:cNvCxnSpPr/>
          <p:nvPr/>
        </p:nvCxnSpPr>
        <p:spPr>
          <a:xfrm>
            <a:off x="607275" y="1728375"/>
            <a:ext cx="5056500" cy="1986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Varför bry sig? - Trender (Stockholm)</a:t>
            </a:r>
            <a:endParaRPr/>
          </a:p>
        </p:txBody>
      </p:sp>
      <p:sp>
        <p:nvSpPr>
          <p:cNvPr id="118" name="Google Shape;118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9" name="Google Shape;119;p20" title="taylor-van-riper-yQorCngxzwI-unsplash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1025" y="0"/>
            <a:ext cx="3012975" cy="51435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0" name="Google Shape;120;p20"/>
          <p:cNvCxnSpPr/>
          <p:nvPr/>
        </p:nvCxnSpPr>
        <p:spPr>
          <a:xfrm>
            <a:off x="607275" y="1728375"/>
            <a:ext cx="5056500" cy="1986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21" name="Google Shape;12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222375"/>
            <a:ext cx="5574101" cy="36101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2" name="Google Shape;122;p20"/>
          <p:cNvCxnSpPr/>
          <p:nvPr/>
        </p:nvCxnSpPr>
        <p:spPr>
          <a:xfrm>
            <a:off x="607275" y="1810125"/>
            <a:ext cx="5056500" cy="1986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Varför bry sig? - Funktionärer &amp; Framtiden</a:t>
            </a:r>
            <a:endParaRPr/>
          </a:p>
        </p:txBody>
      </p:sp>
      <p:sp>
        <p:nvSpPr>
          <p:cNvPr id="128" name="Google Shape;128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Vem ska bry sig?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Varför ska </a:t>
            </a:r>
            <a:r>
              <a:rPr b="1" lang="sv">
                <a:solidFill>
                  <a:schemeClr val="dk1"/>
                </a:solidFill>
              </a:rPr>
              <a:t>du</a:t>
            </a:r>
            <a:r>
              <a:rPr lang="sv">
                <a:solidFill>
                  <a:schemeClr val="dk1"/>
                </a:solidFill>
              </a:rPr>
              <a:t> bry dig?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sv">
                <a:solidFill>
                  <a:schemeClr val="dk1"/>
                </a:solidFill>
              </a:rPr>
              <a:t>Vill du flyga om 5-10 år?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9" name="Google Shape;129;p21" title="taylor-van-riper-yQorCngxzwI-unsplash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1026" y="0"/>
            <a:ext cx="301297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