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3" r:id="rId2"/>
    <p:sldId id="265" r:id="rId3"/>
    <p:sldId id="266" r:id="rId4"/>
    <p:sldId id="267" r:id="rId5"/>
    <p:sldId id="268" r:id="rId6"/>
    <p:sldId id="276" r:id="rId7"/>
    <p:sldId id="271" r:id="rId8"/>
    <p:sldId id="272" r:id="rId9"/>
    <p:sldId id="273" r:id="rId10"/>
  </p:sldIdLst>
  <p:sldSz cx="9144000" cy="6858000" type="screen4x3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092" autoAdjust="0"/>
  </p:normalViewPr>
  <p:slideViewPr>
    <p:cSldViewPr>
      <p:cViewPr>
        <p:scale>
          <a:sx n="120" d="100"/>
          <a:sy n="120" d="100"/>
        </p:scale>
        <p:origin x="-72" y="77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D2BBFE-210B-4E44-A9C9-20DEEEE9BD7E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D658A9-851B-452A-A8EE-D7F6402A7695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42448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baseline="0" dirty="0" smtClean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658A9-851B-452A-A8EE-D7F6402A7695}" type="slidenum">
              <a:rPr lang="sv-SE" smtClean="0"/>
              <a:t>1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9932406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Underrubri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v-SE" smtClean="0"/>
              <a:t>Klicka här för att ändra format på underrubrik i bakgrunden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5556740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3291864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  <p:sp>
        <p:nvSpPr>
          <p:cNvPr id="7" name="Rektangel 6"/>
          <p:cNvSpPr/>
          <p:nvPr userDrawn="1"/>
        </p:nvSpPr>
        <p:spPr>
          <a:xfrm>
            <a:off x="0" y="6381328"/>
            <a:ext cx="9144000" cy="360040"/>
          </a:xfrm>
          <a:prstGeom prst="rect">
            <a:avLst/>
          </a:prstGeom>
          <a:gradFill flip="none" rotWithShape="1">
            <a:gsLst>
              <a:gs pos="25000">
                <a:srgbClr val="FFFF00"/>
              </a:gs>
              <a:gs pos="79000">
                <a:schemeClr val="tx2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7"/>
          <p:cNvSpPr/>
          <p:nvPr userDrawn="1"/>
        </p:nvSpPr>
        <p:spPr>
          <a:xfrm>
            <a:off x="0" y="6381328"/>
            <a:ext cx="7308304" cy="36004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grpSp>
        <p:nvGrpSpPr>
          <p:cNvPr id="11" name="Grupp 10"/>
          <p:cNvGrpSpPr/>
          <p:nvPr userDrawn="1"/>
        </p:nvGrpSpPr>
        <p:grpSpPr>
          <a:xfrm rot="10800000">
            <a:off x="0" y="116633"/>
            <a:ext cx="9144000" cy="360040"/>
            <a:chOff x="0" y="1052736"/>
            <a:chExt cx="9144000" cy="360040"/>
          </a:xfrm>
        </p:grpSpPr>
        <p:sp>
          <p:nvSpPr>
            <p:cNvPr id="9" name="Rektangel 8"/>
            <p:cNvSpPr/>
            <p:nvPr userDrawn="1"/>
          </p:nvSpPr>
          <p:spPr>
            <a:xfrm>
              <a:off x="0" y="1052736"/>
              <a:ext cx="9144000" cy="360040"/>
            </a:xfrm>
            <a:prstGeom prst="rect">
              <a:avLst/>
            </a:prstGeom>
            <a:gradFill flip="none" rotWithShape="1">
              <a:gsLst>
                <a:gs pos="25000">
                  <a:srgbClr val="FFFF00"/>
                </a:gs>
                <a:gs pos="79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0" name="Rektangel 9"/>
            <p:cNvSpPr/>
            <p:nvPr userDrawn="1"/>
          </p:nvSpPr>
          <p:spPr>
            <a:xfrm>
              <a:off x="0" y="1052736"/>
              <a:ext cx="7308304" cy="36004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pic>
        <p:nvPicPr>
          <p:cNvPr id="4098" name="Picture 2" descr="2_SMFF_SYMBOL_FAR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81236"/>
            <a:ext cx="695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56786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innehålls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258420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476674"/>
            <a:ext cx="8229600" cy="864094"/>
          </a:xfrm>
        </p:spPr>
        <p:txBody>
          <a:bodyPr/>
          <a:lstStyle>
            <a:lvl1pPr>
              <a:defRPr/>
            </a:lvl1pPr>
          </a:lstStyle>
          <a:p>
            <a:r>
              <a:rPr lang="sv-SE" dirty="0" smtClean="0"/>
              <a:t>Klicka här för att ändra format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7" name="Platshållare fö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8" name="Platshållare för sidfo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  <p:grpSp>
        <p:nvGrpSpPr>
          <p:cNvPr id="10" name="Grupp 9"/>
          <p:cNvGrpSpPr/>
          <p:nvPr userDrawn="1"/>
        </p:nvGrpSpPr>
        <p:grpSpPr>
          <a:xfrm>
            <a:off x="0" y="6381328"/>
            <a:ext cx="9144000" cy="360040"/>
            <a:chOff x="0" y="6381328"/>
            <a:chExt cx="9144000" cy="360040"/>
          </a:xfrm>
        </p:grpSpPr>
        <p:sp>
          <p:nvSpPr>
            <p:cNvPr id="11" name="Rektangel 10"/>
            <p:cNvSpPr/>
            <p:nvPr userDrawn="1"/>
          </p:nvSpPr>
          <p:spPr>
            <a:xfrm>
              <a:off x="0" y="6381328"/>
              <a:ext cx="9144000" cy="360040"/>
            </a:xfrm>
            <a:prstGeom prst="rect">
              <a:avLst/>
            </a:prstGeom>
            <a:gradFill flip="none" rotWithShape="1">
              <a:gsLst>
                <a:gs pos="47000">
                  <a:srgbClr val="FFFF00"/>
                </a:gs>
                <a:gs pos="25000">
                  <a:srgbClr val="FFFF00"/>
                </a:gs>
                <a:gs pos="63000">
                  <a:schemeClr val="tx2">
                    <a:lumMod val="60000"/>
                    <a:lumOff val="40000"/>
                  </a:schemeClr>
                </a:gs>
                <a:gs pos="79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2" name="Rektangel 11"/>
            <p:cNvSpPr/>
            <p:nvPr userDrawn="1"/>
          </p:nvSpPr>
          <p:spPr>
            <a:xfrm>
              <a:off x="0" y="6381328"/>
              <a:ext cx="7308304" cy="36004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13" name="Grupp 12"/>
          <p:cNvGrpSpPr/>
          <p:nvPr userDrawn="1"/>
        </p:nvGrpSpPr>
        <p:grpSpPr>
          <a:xfrm rot="10800000">
            <a:off x="0" y="116633"/>
            <a:ext cx="9144000" cy="360040"/>
            <a:chOff x="0" y="6381328"/>
            <a:chExt cx="9144000" cy="360040"/>
          </a:xfrm>
        </p:grpSpPr>
        <p:sp>
          <p:nvSpPr>
            <p:cNvPr id="14" name="Rektangel 13"/>
            <p:cNvSpPr/>
            <p:nvPr userDrawn="1"/>
          </p:nvSpPr>
          <p:spPr>
            <a:xfrm>
              <a:off x="0" y="6381328"/>
              <a:ext cx="9144000" cy="360040"/>
            </a:xfrm>
            <a:prstGeom prst="rect">
              <a:avLst/>
            </a:prstGeom>
            <a:gradFill flip="none" rotWithShape="1">
              <a:gsLst>
                <a:gs pos="47000">
                  <a:srgbClr val="FFFF00"/>
                </a:gs>
                <a:gs pos="25000">
                  <a:srgbClr val="FFFF00"/>
                </a:gs>
                <a:gs pos="63000">
                  <a:schemeClr val="tx2">
                    <a:lumMod val="60000"/>
                    <a:lumOff val="40000"/>
                  </a:schemeClr>
                </a:gs>
                <a:gs pos="79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5" name="Rektangel 14"/>
            <p:cNvSpPr/>
            <p:nvPr userDrawn="1"/>
          </p:nvSpPr>
          <p:spPr>
            <a:xfrm>
              <a:off x="0" y="6381328"/>
              <a:ext cx="7308304" cy="36004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pic>
        <p:nvPicPr>
          <p:cNvPr id="16" name="Picture 2" descr="2_SMFF_SYMBOL_FAR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81236"/>
            <a:ext cx="695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24937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4" name="Platshållare för sidfo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6814173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3" name="Platshållare för sidfo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  <p:grpSp>
        <p:nvGrpSpPr>
          <p:cNvPr id="10" name="Grupp 9"/>
          <p:cNvGrpSpPr/>
          <p:nvPr userDrawn="1"/>
        </p:nvGrpSpPr>
        <p:grpSpPr>
          <a:xfrm>
            <a:off x="0" y="6381328"/>
            <a:ext cx="9144000" cy="360040"/>
            <a:chOff x="0" y="6381328"/>
            <a:chExt cx="9144000" cy="360040"/>
          </a:xfrm>
        </p:grpSpPr>
        <p:sp>
          <p:nvSpPr>
            <p:cNvPr id="5" name="Rektangel 4"/>
            <p:cNvSpPr/>
            <p:nvPr userDrawn="1"/>
          </p:nvSpPr>
          <p:spPr>
            <a:xfrm>
              <a:off x="0" y="6381328"/>
              <a:ext cx="9144000" cy="360040"/>
            </a:xfrm>
            <a:prstGeom prst="rect">
              <a:avLst/>
            </a:prstGeom>
            <a:gradFill flip="none" rotWithShape="1">
              <a:gsLst>
                <a:gs pos="47000">
                  <a:srgbClr val="FFFF00"/>
                </a:gs>
                <a:gs pos="25000">
                  <a:srgbClr val="FFFF00"/>
                </a:gs>
                <a:gs pos="63000">
                  <a:schemeClr val="tx2">
                    <a:lumMod val="60000"/>
                    <a:lumOff val="40000"/>
                  </a:schemeClr>
                </a:gs>
                <a:gs pos="79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6" name="Rektangel 5"/>
            <p:cNvSpPr/>
            <p:nvPr userDrawn="1"/>
          </p:nvSpPr>
          <p:spPr>
            <a:xfrm>
              <a:off x="0" y="6381328"/>
              <a:ext cx="7308304" cy="36004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grpSp>
        <p:nvGrpSpPr>
          <p:cNvPr id="11" name="Grupp 10"/>
          <p:cNvGrpSpPr/>
          <p:nvPr userDrawn="1"/>
        </p:nvGrpSpPr>
        <p:grpSpPr>
          <a:xfrm rot="10800000">
            <a:off x="0" y="116633"/>
            <a:ext cx="9144000" cy="360040"/>
            <a:chOff x="0" y="6381328"/>
            <a:chExt cx="9144000" cy="360040"/>
          </a:xfrm>
        </p:grpSpPr>
        <p:sp>
          <p:nvSpPr>
            <p:cNvPr id="12" name="Rektangel 11"/>
            <p:cNvSpPr/>
            <p:nvPr userDrawn="1"/>
          </p:nvSpPr>
          <p:spPr>
            <a:xfrm>
              <a:off x="0" y="6381328"/>
              <a:ext cx="9144000" cy="360040"/>
            </a:xfrm>
            <a:prstGeom prst="rect">
              <a:avLst/>
            </a:prstGeom>
            <a:gradFill flip="none" rotWithShape="1">
              <a:gsLst>
                <a:gs pos="47000">
                  <a:srgbClr val="FFFF00"/>
                </a:gs>
                <a:gs pos="25000">
                  <a:srgbClr val="FFFF00"/>
                </a:gs>
                <a:gs pos="63000">
                  <a:schemeClr val="tx2">
                    <a:lumMod val="60000"/>
                    <a:lumOff val="40000"/>
                  </a:schemeClr>
                </a:gs>
                <a:gs pos="79000">
                  <a:schemeClr val="tx2">
                    <a:lumMod val="60000"/>
                    <a:lumOff val="4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  <p:sp>
          <p:nvSpPr>
            <p:cNvPr id="13" name="Rektangel 12"/>
            <p:cNvSpPr/>
            <p:nvPr userDrawn="1"/>
          </p:nvSpPr>
          <p:spPr>
            <a:xfrm>
              <a:off x="0" y="6381328"/>
              <a:ext cx="7308304" cy="360040"/>
            </a:xfrm>
            <a:prstGeom prst="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sv-SE"/>
            </a:p>
          </p:txBody>
        </p:sp>
      </p:grpSp>
      <p:pic>
        <p:nvPicPr>
          <p:cNvPr id="14" name="Picture 2" descr="2_SMFF_SYMBOL_FAR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81236"/>
            <a:ext cx="69532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83479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nehåll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innehåll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57423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bild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v-SE" smtClean="0"/>
              <a:t>Klicka här för att ändra format på bakgrundstexten</a:t>
            </a:r>
          </a:p>
        </p:txBody>
      </p:sp>
      <p:sp>
        <p:nvSpPr>
          <p:cNvPr id="5" name="Platshållare fö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525846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261444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lodrät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18726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sv-SE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Klicka här för att ändra format på bakgrundstexten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sv-SE"/>
          </a:p>
        </p:txBody>
      </p:sp>
      <p:sp>
        <p:nvSpPr>
          <p:cNvPr id="4" name="Platshållare för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68CCD-642F-430D-A5F3-449C9F6829C8}" type="datetimeFigureOut">
              <a:rPr lang="sv-SE" smtClean="0"/>
              <a:t>2018-11-23</a:t>
            </a:fld>
            <a:endParaRPr lang="sv-SE"/>
          </a:p>
        </p:txBody>
      </p:sp>
      <p:sp>
        <p:nvSpPr>
          <p:cNvPr id="5" name="Platshållare för sidfot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945C92-3676-4EF6-B5EE-D2AD74DB0CCF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810937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tshållare för text 4"/>
          <p:cNvSpPr>
            <a:spLocks noGrp="1"/>
          </p:cNvSpPr>
          <p:nvPr>
            <p:ph type="body" idx="1"/>
          </p:nvPr>
        </p:nvSpPr>
        <p:spPr>
          <a:xfrm>
            <a:off x="539552" y="2204864"/>
            <a:ext cx="7772400" cy="1500187"/>
          </a:xfrm>
        </p:spPr>
        <p:txBody>
          <a:bodyPr>
            <a:normAutofit lnSpcReduction="10000"/>
          </a:bodyPr>
          <a:lstStyle/>
          <a:p>
            <a:pPr algn="ctr"/>
            <a:r>
              <a:rPr lang="sv-SE" sz="4400" dirty="0" smtClean="0">
                <a:solidFill>
                  <a:schemeClr val="tx1"/>
                </a:solidFill>
              </a:rPr>
              <a:t>SMFF Elit</a:t>
            </a:r>
          </a:p>
          <a:p>
            <a:pPr algn="ctr"/>
            <a:r>
              <a:rPr lang="sv-SE" sz="4400" dirty="0" smtClean="0">
                <a:solidFill>
                  <a:schemeClr val="tx1"/>
                </a:solidFill>
              </a:rPr>
              <a:t>Visionsplan 2019 - 2021</a:t>
            </a:r>
            <a:endParaRPr lang="sv-SE" sz="4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79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Vision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8147248" cy="3951288"/>
          </a:xfrm>
        </p:spPr>
        <p:txBody>
          <a:bodyPr/>
          <a:lstStyle/>
          <a:p>
            <a:r>
              <a:rPr lang="sv-SE" dirty="0"/>
              <a:t>Verksamhetsområdet skall inspirera och medverka till olika former av tävlingsverksamhet. </a:t>
            </a:r>
          </a:p>
        </p:txBody>
      </p:sp>
    </p:spTree>
    <p:extLst>
      <p:ext uri="{BB962C8B-B14F-4D97-AF65-F5344CB8AC3E}">
        <p14:creationId xmlns:p14="http://schemas.microsoft.com/office/powerpoint/2010/main" val="281072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Uppdrag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8147248" cy="3951288"/>
          </a:xfrm>
        </p:spPr>
        <p:txBody>
          <a:bodyPr/>
          <a:lstStyle/>
          <a:p>
            <a:r>
              <a:rPr lang="sv-SE" dirty="0"/>
              <a:t>Tävlingsverksamhet (</a:t>
            </a:r>
            <a:r>
              <a:rPr lang="sv-SE" dirty="0" err="1"/>
              <a:t>Friflyg</a:t>
            </a:r>
            <a:r>
              <a:rPr lang="sv-SE" dirty="0"/>
              <a:t>, Lina , </a:t>
            </a:r>
            <a:r>
              <a:rPr lang="sv-SE" dirty="0" smtClean="0"/>
              <a:t>Radio)</a:t>
            </a:r>
          </a:p>
          <a:p>
            <a:r>
              <a:rPr lang="sv-SE" dirty="0" smtClean="0"/>
              <a:t>Utbildning </a:t>
            </a:r>
            <a:r>
              <a:rPr lang="sv-SE" dirty="0"/>
              <a:t>av till exempel domare och </a:t>
            </a:r>
            <a:r>
              <a:rPr lang="sv-SE" dirty="0" smtClean="0"/>
              <a:t>funktionärer.</a:t>
            </a:r>
          </a:p>
          <a:p>
            <a:r>
              <a:rPr lang="sv-SE" dirty="0" smtClean="0"/>
              <a:t>Rekrytering </a:t>
            </a:r>
            <a:r>
              <a:rPr lang="sv-SE" dirty="0"/>
              <a:t>av nya tävlingsflygare</a:t>
            </a:r>
            <a:r>
              <a:rPr lang="sv-SE" dirty="0" smtClean="0"/>
              <a:t>.</a:t>
            </a:r>
          </a:p>
          <a:p>
            <a:r>
              <a:rPr lang="sv-SE" dirty="0"/>
              <a:t>Ansvarar för anordnande av Svenska </a:t>
            </a:r>
            <a:r>
              <a:rPr lang="sv-SE" dirty="0" smtClean="0"/>
              <a:t>Mästerskap</a:t>
            </a:r>
          </a:p>
          <a:p>
            <a:r>
              <a:rPr lang="sv-SE" dirty="0" smtClean="0"/>
              <a:t>Ge </a:t>
            </a:r>
            <a:r>
              <a:rPr lang="sv-SE" dirty="0"/>
              <a:t>modellflygare i Sverige möjligheter att deltaga och hävda sig väl i internationella tävlingar </a:t>
            </a:r>
            <a:endParaRPr lang="sv-SE" dirty="0" smtClean="0"/>
          </a:p>
          <a:p>
            <a:endParaRPr lang="sv-SE" dirty="0" smtClean="0"/>
          </a:p>
          <a:p>
            <a:r>
              <a:rPr lang="sv-SE" dirty="0" smtClean="0"/>
              <a:t>Upprätta </a:t>
            </a:r>
            <a:r>
              <a:rPr lang="sv-SE" dirty="0"/>
              <a:t>verksamhetsplan för verksamhetsområdet</a:t>
            </a:r>
          </a:p>
          <a:p>
            <a:r>
              <a:rPr lang="sv-SE" dirty="0" smtClean="0"/>
              <a:t>Föra </a:t>
            </a:r>
            <a:r>
              <a:rPr lang="sv-SE" dirty="0"/>
              <a:t>protokoll över sina sammanträden</a:t>
            </a:r>
          </a:p>
        </p:txBody>
      </p:sp>
    </p:spTree>
    <p:extLst>
      <p:ext uri="{BB962C8B-B14F-4D97-AF65-F5344CB8AC3E}">
        <p14:creationId xmlns:p14="http://schemas.microsoft.com/office/powerpoint/2010/main" val="416178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Strategi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8147248" cy="39512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sv-SE" dirty="0" smtClean="0"/>
              <a:t>Genom stöd och fokus på engagemang, drivkraft och framgång erhålls en långsiktig hållbar utveckling</a:t>
            </a:r>
          </a:p>
          <a:p>
            <a:r>
              <a:rPr lang="sv-SE" dirty="0" smtClean="0"/>
              <a:t>Ha en gemensam verksamhetsplan för VO-Elit (rullande 3 år)</a:t>
            </a:r>
            <a:br>
              <a:rPr lang="sv-SE" dirty="0" smtClean="0"/>
            </a:br>
            <a:endParaRPr lang="sv-SE" dirty="0" smtClean="0"/>
          </a:p>
          <a:p>
            <a:r>
              <a:rPr lang="sv-SE" dirty="0" smtClean="0"/>
              <a:t>En balanserad ekonomisk modell som stöttar engagemang, nytänkande och framgångar</a:t>
            </a:r>
            <a:br>
              <a:rPr lang="sv-SE" dirty="0" smtClean="0"/>
            </a:br>
            <a:endParaRPr lang="sv-SE" dirty="0" smtClean="0"/>
          </a:p>
          <a:p>
            <a:r>
              <a:rPr lang="sv-SE" dirty="0" smtClean="0"/>
              <a:t>Kontinuerlig utveckling av existerande/nya ”instegsklasser”</a:t>
            </a:r>
            <a:br>
              <a:rPr lang="sv-SE" dirty="0" smtClean="0"/>
            </a:br>
            <a:endParaRPr lang="sv-SE" dirty="0" smtClean="0"/>
          </a:p>
          <a:p>
            <a:r>
              <a:rPr lang="sv-SE" dirty="0" smtClean="0"/>
              <a:t>Aktivt jobba med utveckling av Elitgruppen</a:t>
            </a:r>
          </a:p>
          <a:p>
            <a:endParaRPr lang="sv-SE" dirty="0" smtClean="0"/>
          </a:p>
          <a:p>
            <a:endParaRPr lang="sv-SE" dirty="0" smtClean="0"/>
          </a:p>
        </p:txBody>
      </p:sp>
    </p:spTree>
    <p:extLst>
      <p:ext uri="{BB962C8B-B14F-4D97-AF65-F5344CB8AC3E}">
        <p14:creationId xmlns:p14="http://schemas.microsoft.com/office/powerpoint/2010/main" val="129166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Mål 2019-2021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>
          <a:xfrm>
            <a:off x="457200" y="2060848"/>
            <a:ext cx="8147248" cy="4065315"/>
          </a:xfrm>
        </p:spPr>
        <p:txBody>
          <a:bodyPr>
            <a:normAutofit fontScale="92500" lnSpcReduction="10000"/>
          </a:bodyPr>
          <a:lstStyle/>
          <a:p>
            <a:r>
              <a:rPr lang="sv-SE" dirty="0"/>
              <a:t>5</a:t>
            </a:r>
            <a:r>
              <a:rPr lang="sv-SE" dirty="0" smtClean="0"/>
              <a:t> individuella medaljer och 3 lagmedaljer från EM/VM</a:t>
            </a:r>
            <a:r>
              <a:rPr lang="sv-SE" dirty="0"/>
              <a:t/>
            </a:r>
            <a:br>
              <a:rPr lang="sv-SE" dirty="0"/>
            </a:br>
            <a:endParaRPr lang="sv-SE" dirty="0" smtClean="0"/>
          </a:p>
          <a:p>
            <a:r>
              <a:rPr lang="sv-SE" dirty="0" smtClean="0"/>
              <a:t>3 medaljer i de totala världscuperna</a:t>
            </a:r>
            <a:br>
              <a:rPr lang="sv-SE" dirty="0" smtClean="0"/>
            </a:br>
            <a:endParaRPr lang="sv-SE" dirty="0" smtClean="0"/>
          </a:p>
          <a:p>
            <a:r>
              <a:rPr lang="sv-SE" dirty="0" smtClean="0"/>
              <a:t>Arbeta aktivt för tillväxt av antalet tävlande, vända den nedåtgående trenden</a:t>
            </a:r>
          </a:p>
          <a:p>
            <a:endParaRPr lang="sv-SE" dirty="0"/>
          </a:p>
          <a:p>
            <a:r>
              <a:rPr lang="sv-SE" dirty="0" smtClean="0"/>
              <a:t>Väl fungerande VO Elit avseende struktur, tydlighet, ansvar och befogenheter</a:t>
            </a:r>
          </a:p>
          <a:p>
            <a:pPr marL="0" indent="0">
              <a:buNone/>
            </a:pPr>
            <a:endParaRPr lang="sv-SE" dirty="0" smtClean="0"/>
          </a:p>
          <a:p>
            <a:r>
              <a:rPr lang="sv-SE" dirty="0" smtClean="0"/>
              <a:t>Aktivt verka inom Flygsportförbundet</a:t>
            </a:r>
          </a:p>
          <a:p>
            <a:endParaRPr lang="sv-SE" dirty="0" smtClean="0"/>
          </a:p>
          <a:p>
            <a:endParaRPr lang="sv-SE" dirty="0"/>
          </a:p>
          <a:p>
            <a:endParaRPr lang="sv-SE" dirty="0" smtClean="0"/>
          </a:p>
          <a:p>
            <a:endParaRPr lang="sv-SE" dirty="0" smtClean="0"/>
          </a:p>
          <a:p>
            <a:endParaRPr lang="sv-SE" dirty="0" smtClean="0"/>
          </a:p>
          <a:p>
            <a:endParaRPr lang="sv-SE" dirty="0" smtClean="0"/>
          </a:p>
          <a:p>
            <a:endParaRPr lang="sv-SE" dirty="0" smtClean="0"/>
          </a:p>
        </p:txBody>
      </p:sp>
    </p:spTree>
    <p:extLst>
      <p:ext uri="{BB962C8B-B14F-4D97-AF65-F5344CB8AC3E}">
        <p14:creationId xmlns:p14="http://schemas.microsoft.com/office/powerpoint/2010/main" val="2563461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FAI-Klasser totalt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smtClean="0"/>
              <a:t>Totalt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sv-SE" dirty="0" err="1" smtClean="0"/>
              <a:t>Friflyg</a:t>
            </a:r>
            <a:r>
              <a:rPr lang="sv-SE" dirty="0" smtClean="0"/>
              <a:t> 16st</a:t>
            </a:r>
          </a:p>
          <a:p>
            <a:r>
              <a:rPr lang="sv-SE" dirty="0" err="1" smtClean="0"/>
              <a:t>Linflyg</a:t>
            </a:r>
            <a:r>
              <a:rPr lang="sv-SE" dirty="0" smtClean="0"/>
              <a:t> 7st</a:t>
            </a:r>
          </a:p>
          <a:p>
            <a:r>
              <a:rPr lang="sv-SE" dirty="0" smtClean="0"/>
              <a:t>Radioflyg 16st</a:t>
            </a:r>
          </a:p>
          <a:p>
            <a:r>
              <a:rPr lang="sv-SE" dirty="0" smtClean="0"/>
              <a:t>Skalaflyg 10st</a:t>
            </a:r>
          </a:p>
          <a:p>
            <a:r>
              <a:rPr lang="sv-SE" dirty="0" err="1" smtClean="0"/>
              <a:t>Elflyg</a:t>
            </a:r>
            <a:r>
              <a:rPr lang="sv-SE" dirty="0" smtClean="0"/>
              <a:t> 9st</a:t>
            </a:r>
          </a:p>
          <a:p>
            <a:r>
              <a:rPr lang="sv-SE" dirty="0" smtClean="0"/>
              <a:t>Raketflyg 15st</a:t>
            </a:r>
          </a:p>
          <a:p>
            <a:r>
              <a:rPr lang="sv-SE" i="1" dirty="0" smtClean="0"/>
              <a:t>Totalt 73st</a:t>
            </a:r>
          </a:p>
          <a:p>
            <a:endParaRPr lang="sv-SE" dirty="0" smtClean="0"/>
          </a:p>
          <a:p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v-SE" dirty="0" smtClean="0"/>
              <a:t>Potential</a:t>
            </a:r>
            <a:endParaRPr lang="sv-SE" dirty="0"/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r>
              <a:rPr lang="sv-SE" dirty="0" err="1"/>
              <a:t>Friflyg</a:t>
            </a:r>
            <a:r>
              <a:rPr lang="sv-SE" dirty="0"/>
              <a:t> </a:t>
            </a:r>
            <a:r>
              <a:rPr lang="sv-SE" dirty="0" smtClean="0"/>
              <a:t>2 </a:t>
            </a:r>
            <a:r>
              <a:rPr lang="sv-SE" dirty="0" err="1" smtClean="0"/>
              <a:t>st</a:t>
            </a:r>
            <a:endParaRPr lang="sv-SE" dirty="0"/>
          </a:p>
          <a:p>
            <a:r>
              <a:rPr lang="sv-SE" dirty="0" err="1"/>
              <a:t>Linflyg</a:t>
            </a:r>
            <a:r>
              <a:rPr lang="sv-SE" dirty="0"/>
              <a:t> </a:t>
            </a:r>
            <a:r>
              <a:rPr lang="sv-SE" dirty="0"/>
              <a:t>1</a:t>
            </a:r>
            <a:r>
              <a:rPr lang="sv-SE" dirty="0" smtClean="0"/>
              <a:t> </a:t>
            </a:r>
            <a:r>
              <a:rPr lang="sv-SE" dirty="0" err="1" smtClean="0"/>
              <a:t>st</a:t>
            </a:r>
            <a:endParaRPr lang="sv-SE" dirty="0"/>
          </a:p>
          <a:p>
            <a:r>
              <a:rPr lang="sv-SE"/>
              <a:t>Radioflyg </a:t>
            </a:r>
            <a:r>
              <a:rPr lang="sv-SE" smtClean="0"/>
              <a:t>4+4+3+2</a:t>
            </a:r>
            <a:r>
              <a:rPr lang="sv-SE" smtClean="0"/>
              <a:t> </a:t>
            </a:r>
            <a:r>
              <a:rPr lang="sv-SE" dirty="0" err="1" smtClean="0"/>
              <a:t>st</a:t>
            </a:r>
            <a:endParaRPr lang="sv-SE" dirty="0"/>
          </a:p>
          <a:p>
            <a:r>
              <a:rPr lang="sv-SE" dirty="0"/>
              <a:t>Skalaflyg </a:t>
            </a:r>
            <a:r>
              <a:rPr lang="sv-SE" dirty="0" smtClean="0"/>
              <a:t>? </a:t>
            </a:r>
            <a:r>
              <a:rPr lang="sv-SE" dirty="0" err="1" smtClean="0"/>
              <a:t>st</a:t>
            </a:r>
            <a:endParaRPr lang="sv-SE" dirty="0"/>
          </a:p>
          <a:p>
            <a:r>
              <a:rPr lang="sv-SE" dirty="0" err="1"/>
              <a:t>Elflyg</a:t>
            </a:r>
            <a:r>
              <a:rPr lang="sv-SE" dirty="0"/>
              <a:t> </a:t>
            </a:r>
            <a:r>
              <a:rPr lang="sv-SE" dirty="0"/>
              <a:t>1</a:t>
            </a:r>
            <a:r>
              <a:rPr lang="sv-SE" dirty="0" smtClean="0"/>
              <a:t> </a:t>
            </a:r>
            <a:r>
              <a:rPr lang="sv-SE" dirty="0" err="1" smtClean="0"/>
              <a:t>st</a:t>
            </a:r>
            <a:endParaRPr lang="sv-SE" dirty="0"/>
          </a:p>
          <a:p>
            <a:r>
              <a:rPr lang="sv-SE" dirty="0"/>
              <a:t>Raketflyg </a:t>
            </a:r>
            <a:r>
              <a:rPr lang="sv-SE" dirty="0" smtClean="0"/>
              <a:t>? </a:t>
            </a:r>
            <a:r>
              <a:rPr lang="sv-SE" dirty="0" err="1" smtClean="0"/>
              <a:t>st</a:t>
            </a:r>
            <a:endParaRPr lang="sv-SE" dirty="0" smtClean="0"/>
          </a:p>
          <a:p>
            <a:r>
              <a:rPr lang="sv-SE" i="1" dirty="0" smtClean="0"/>
              <a:t>Totalt ? </a:t>
            </a:r>
            <a:r>
              <a:rPr lang="sv-SE" i="1" dirty="0" err="1" smtClean="0"/>
              <a:t>st</a:t>
            </a:r>
            <a:endParaRPr lang="sv-SE" i="1" dirty="0"/>
          </a:p>
        </p:txBody>
      </p:sp>
    </p:spTree>
    <p:extLst>
      <p:ext uri="{BB962C8B-B14F-4D97-AF65-F5344CB8AC3E}">
        <p14:creationId xmlns:p14="http://schemas.microsoft.com/office/powerpoint/2010/main" val="4275145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FAI-Klasser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smtClean="0"/>
              <a:t>Friflyg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/>
        <p:txBody>
          <a:bodyPr>
            <a:normAutofit fontScale="40000" lnSpcReduction="20000"/>
          </a:bodyPr>
          <a:lstStyle/>
          <a:p>
            <a:endParaRPr lang="sv-SE" dirty="0" smtClean="0"/>
          </a:p>
          <a:p>
            <a:r>
              <a:rPr lang="en-US" dirty="0" smtClean="0"/>
              <a:t> F1A	FF Gliders		Senior &amp; Junior	Senior &amp; Junior	</a:t>
            </a:r>
          </a:p>
          <a:p>
            <a:r>
              <a:rPr lang="en-US" dirty="0" smtClean="0"/>
              <a:t>F1B	FF "Wakefield"		Senior &amp; Junior	Senior &amp; Junior	</a:t>
            </a:r>
          </a:p>
          <a:p>
            <a:r>
              <a:rPr lang="en-US" dirty="0" smtClean="0"/>
              <a:t>F1C	FF Aircraft with Piston Motor		Senior	Senior	</a:t>
            </a:r>
          </a:p>
          <a:p>
            <a:r>
              <a:rPr lang="en-US" dirty="0" smtClean="0"/>
              <a:t>F1D	FF Indoor Aircraft	X	Senior &amp; Junior	</a:t>
            </a:r>
          </a:p>
          <a:p>
            <a:r>
              <a:rPr lang="sv-SE" dirty="0" smtClean="0"/>
              <a:t>F1E	FF </a:t>
            </a:r>
            <a:r>
              <a:rPr lang="sv-SE" dirty="0" err="1" smtClean="0"/>
              <a:t>Slope</a:t>
            </a:r>
            <a:r>
              <a:rPr lang="sv-SE" dirty="0" smtClean="0"/>
              <a:t> </a:t>
            </a:r>
            <a:r>
              <a:rPr lang="sv-SE" dirty="0" err="1" smtClean="0"/>
              <a:t>Soaring</a:t>
            </a:r>
            <a:r>
              <a:rPr lang="sv-SE" dirty="0" smtClean="0"/>
              <a:t> </a:t>
            </a:r>
            <a:r>
              <a:rPr lang="sv-SE" dirty="0" err="1" smtClean="0"/>
              <a:t>Gliders</a:t>
            </a:r>
            <a:r>
              <a:rPr lang="sv-SE" dirty="0" smtClean="0"/>
              <a:t>		Senior &amp; Junior	Senior &amp; Junior	</a:t>
            </a:r>
          </a:p>
          <a:p>
            <a:r>
              <a:rPr lang="fr-FR" dirty="0" smtClean="0"/>
              <a:t>F1G	FF "Coupe d'Hiver"		</a:t>
            </a:r>
          </a:p>
          <a:p>
            <a:r>
              <a:rPr lang="en-US" dirty="0" smtClean="0"/>
              <a:t>F1H	FF Small Gliders		</a:t>
            </a:r>
          </a:p>
          <a:p>
            <a:r>
              <a:rPr lang="en-US" dirty="0" smtClean="0"/>
              <a:t>F1J	FF Small Aircraft with Piston Motor		</a:t>
            </a:r>
          </a:p>
          <a:p>
            <a:r>
              <a:rPr lang="en-US" dirty="0" smtClean="0"/>
              <a:t>F1K	FF Aircraft with CO2 Motor		</a:t>
            </a:r>
          </a:p>
          <a:p>
            <a:r>
              <a:rPr lang="en-US" dirty="0" smtClean="0"/>
              <a:t>F1L	FF Indoor Aircraft EZB	</a:t>
            </a:r>
          </a:p>
          <a:p>
            <a:r>
              <a:rPr lang="en-US" dirty="0" smtClean="0"/>
              <a:t>F1M	FF Indoor Beginner's Aircraft		</a:t>
            </a:r>
          </a:p>
          <a:p>
            <a:r>
              <a:rPr lang="en-US" dirty="0" smtClean="0"/>
              <a:t>F1N	FF Indoor Hand Launch Gliders		</a:t>
            </a:r>
          </a:p>
          <a:p>
            <a:r>
              <a:rPr lang="en-US" dirty="0" smtClean="0"/>
              <a:t>F1P	FF Introduction Aircraft with Piston Motor		Junior	Junior	</a:t>
            </a:r>
          </a:p>
          <a:p>
            <a:r>
              <a:rPr lang="en-US" dirty="0" smtClean="0"/>
              <a:t>F1Q	FF Electric Powered Aircraft		Senior	</a:t>
            </a:r>
          </a:p>
          <a:p>
            <a:r>
              <a:rPr lang="pt-BR" dirty="0" smtClean="0"/>
              <a:t>F1R	FF Indoor Aircraft Micro 35		</a:t>
            </a:r>
          </a:p>
          <a:p>
            <a:r>
              <a:rPr lang="en-US" dirty="0" smtClean="0"/>
              <a:t>F1S	FF Small Electric Powered Aircraft “E36”		</a:t>
            </a:r>
          </a:p>
          <a:p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v-SE" smtClean="0"/>
              <a:t>Linflyg</a:t>
            </a:r>
            <a:endParaRPr lang="sv-SE" dirty="0"/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62500" lnSpcReduction="20000"/>
          </a:bodyPr>
          <a:lstStyle/>
          <a:p>
            <a:endParaRPr lang="sv-SE" dirty="0" smtClean="0"/>
          </a:p>
          <a:p>
            <a:r>
              <a:rPr lang="en-US" dirty="0" smtClean="0"/>
              <a:t> F2A	CL Speed		Senior (+ 4th junior member)	Senior	</a:t>
            </a:r>
          </a:p>
          <a:p>
            <a:r>
              <a:rPr lang="en-US" dirty="0" smtClean="0"/>
              <a:t>F2B	CL Aerobatics		Senior (+ 4th junior member)	Senior	</a:t>
            </a:r>
          </a:p>
          <a:p>
            <a:r>
              <a:rPr lang="en-US" dirty="0" smtClean="0"/>
              <a:t>F2C	CL Team-Racing		Senior (+ 4th junior member)	Senior	</a:t>
            </a:r>
          </a:p>
          <a:p>
            <a:r>
              <a:rPr lang="en-US" dirty="0" smtClean="0"/>
              <a:t>F2D	CL Combat		Senior (+ 4th junior member)	Senior	</a:t>
            </a:r>
          </a:p>
          <a:p>
            <a:r>
              <a:rPr lang="sv-SE" dirty="0" smtClean="0"/>
              <a:t>F2E	CL Diesel Motor </a:t>
            </a:r>
            <a:r>
              <a:rPr lang="sv-SE" dirty="0" err="1" smtClean="0"/>
              <a:t>Combat</a:t>
            </a:r>
            <a:r>
              <a:rPr lang="sv-SE" dirty="0" smtClean="0"/>
              <a:t>		</a:t>
            </a:r>
          </a:p>
          <a:p>
            <a:r>
              <a:rPr lang="de-DE" dirty="0" smtClean="0"/>
              <a:t>F2F	CL Diesel Profile Team-Racing		</a:t>
            </a:r>
          </a:p>
          <a:p>
            <a:r>
              <a:rPr lang="en-US" dirty="0" smtClean="0"/>
              <a:t>F2G	CL Electric Speed		</a:t>
            </a:r>
          </a:p>
          <a:p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25404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FAI-Klasser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smtClean="0"/>
              <a:t>Radioflyg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/>
        <p:txBody>
          <a:bodyPr>
            <a:normAutofit fontScale="32500" lnSpcReduction="20000"/>
          </a:bodyPr>
          <a:lstStyle/>
          <a:p>
            <a:endParaRPr lang="sv-SE" dirty="0"/>
          </a:p>
          <a:p>
            <a:r>
              <a:rPr lang="en-US" dirty="0"/>
              <a:t> </a:t>
            </a:r>
            <a:r>
              <a:rPr lang="en-US" b="1" dirty="0"/>
              <a:t>F3A</a:t>
            </a:r>
            <a:r>
              <a:rPr lang="en-US" dirty="0"/>
              <a:t>	RC Aerobatic Aircraft		Senior (+ 4th junior member)	Senior	</a:t>
            </a:r>
          </a:p>
          <a:p>
            <a:r>
              <a:rPr lang="en-US" b="1" dirty="0"/>
              <a:t>F3B</a:t>
            </a:r>
            <a:r>
              <a:rPr lang="en-US" dirty="0"/>
              <a:t>	RC Multi-Task Gliders		Senior (+ 4th junior member)	Senior	</a:t>
            </a:r>
          </a:p>
          <a:p>
            <a:r>
              <a:rPr lang="en-US" b="1" dirty="0"/>
              <a:t>F3C</a:t>
            </a:r>
            <a:r>
              <a:rPr lang="en-US" dirty="0"/>
              <a:t>	RC Aerobatic Helicopters		Senior (+ 4th junior member)	Senior	</a:t>
            </a:r>
          </a:p>
          <a:p>
            <a:r>
              <a:rPr lang="en-US" b="1" dirty="0"/>
              <a:t>F3D</a:t>
            </a:r>
            <a:r>
              <a:rPr lang="en-US" dirty="0"/>
              <a:t>	RC Pylon Racing </a:t>
            </a:r>
            <a:r>
              <a:rPr lang="en-US" dirty="0" err="1"/>
              <a:t>Aeroplanes</a:t>
            </a:r>
            <a:r>
              <a:rPr lang="en-US" dirty="0"/>
              <a:t>		Senior (+ 4th junior member)	</a:t>
            </a:r>
          </a:p>
          <a:p>
            <a:r>
              <a:rPr lang="en-US" b="1" dirty="0"/>
              <a:t>F3F</a:t>
            </a:r>
            <a:r>
              <a:rPr lang="en-US" dirty="0"/>
              <a:t>	RC Slope Soaring Gliders		Senior (+ 4th junior member)	Senior	</a:t>
            </a:r>
          </a:p>
          <a:p>
            <a:r>
              <a:rPr lang="en-US" b="1" dirty="0"/>
              <a:t>F3H</a:t>
            </a:r>
            <a:r>
              <a:rPr lang="en-US" dirty="0"/>
              <a:t>	RC Soaring Cross Country Gliders		</a:t>
            </a:r>
          </a:p>
          <a:p>
            <a:r>
              <a:rPr lang="en-US" b="1" dirty="0"/>
              <a:t>F3J</a:t>
            </a:r>
            <a:r>
              <a:rPr lang="en-US" dirty="0"/>
              <a:t>	RC Thermal Duration Gliders		Senior &amp; Junior	Senior	</a:t>
            </a:r>
          </a:p>
          <a:p>
            <a:r>
              <a:rPr lang="en-US" b="1" dirty="0"/>
              <a:t>F3K</a:t>
            </a:r>
            <a:r>
              <a:rPr lang="en-US" dirty="0"/>
              <a:t>	RC Hand Launch Gliders		Senior &amp; Junior	Senior	</a:t>
            </a:r>
          </a:p>
          <a:p>
            <a:r>
              <a:rPr lang="en-US" b="1" dirty="0"/>
              <a:t>F3M</a:t>
            </a:r>
            <a:r>
              <a:rPr lang="en-US" dirty="0"/>
              <a:t>	RC Large Aerobatic Aircraft		Senior (+ 4th junior member)	Senior	</a:t>
            </a:r>
          </a:p>
          <a:p>
            <a:r>
              <a:rPr lang="en-US" b="1" dirty="0"/>
              <a:t>F3N</a:t>
            </a:r>
            <a:r>
              <a:rPr lang="en-US" dirty="0"/>
              <a:t>	RC Freestyle Aerobatic Helicopters		Senior (+ 4th junior member)	Senior	</a:t>
            </a:r>
          </a:p>
          <a:p>
            <a:r>
              <a:rPr lang="en-US" b="1" dirty="0"/>
              <a:t>F3P</a:t>
            </a:r>
            <a:r>
              <a:rPr lang="en-US" dirty="0"/>
              <a:t>	RC Indoor Aerobatic Aircraft		Senior (+ 4th junior member)	Senior	</a:t>
            </a:r>
          </a:p>
          <a:p>
            <a:r>
              <a:rPr lang="sv-SE" b="1" dirty="0"/>
              <a:t>F3Q</a:t>
            </a:r>
            <a:r>
              <a:rPr lang="sv-SE" dirty="0"/>
              <a:t>	RC Aero-</a:t>
            </a:r>
            <a:r>
              <a:rPr lang="sv-SE" dirty="0" err="1"/>
              <a:t>Tow</a:t>
            </a:r>
            <a:r>
              <a:rPr lang="sv-SE" dirty="0"/>
              <a:t> </a:t>
            </a:r>
            <a:r>
              <a:rPr lang="sv-SE" dirty="0" err="1"/>
              <a:t>Gliders</a:t>
            </a:r>
            <a:r>
              <a:rPr lang="sv-SE" dirty="0"/>
              <a:t>		</a:t>
            </a:r>
          </a:p>
          <a:p>
            <a:r>
              <a:rPr lang="en-US" b="1" dirty="0"/>
              <a:t>F3R</a:t>
            </a:r>
            <a:r>
              <a:rPr lang="en-US" dirty="0"/>
              <a:t>	RC Pylon Racing Limited Technology </a:t>
            </a:r>
            <a:r>
              <a:rPr lang="en-US" dirty="0" err="1"/>
              <a:t>Aeroplanes</a:t>
            </a:r>
            <a:r>
              <a:rPr lang="en-US" dirty="0"/>
              <a:t>		</a:t>
            </a:r>
          </a:p>
          <a:p>
            <a:r>
              <a:rPr lang="en-US" b="1" dirty="0"/>
              <a:t>F3S</a:t>
            </a:r>
            <a:r>
              <a:rPr lang="en-US" dirty="0"/>
              <a:t>	RC Jet Aerobatic Aircraft		</a:t>
            </a:r>
          </a:p>
          <a:p>
            <a:r>
              <a:rPr lang="en-US" b="1" dirty="0"/>
              <a:t>F3T</a:t>
            </a:r>
            <a:r>
              <a:rPr lang="en-US" dirty="0"/>
              <a:t>	RC Semi-Scale Pylon Racing with Controlled Technology		</a:t>
            </a:r>
          </a:p>
          <a:p>
            <a:r>
              <a:rPr lang="sv-SE" b="1" dirty="0"/>
              <a:t>F3U</a:t>
            </a:r>
            <a:r>
              <a:rPr lang="sv-SE" dirty="0"/>
              <a:t>	RC Multi-rotor FPV Racing		Senior	</a:t>
            </a:r>
          </a:p>
          <a:p>
            <a:endParaRPr lang="sv-SE" dirty="0"/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v-SE" dirty="0" smtClean="0"/>
              <a:t>Skalaflyg</a:t>
            </a:r>
            <a:endParaRPr lang="sv-SE" dirty="0"/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62500" lnSpcReduction="20000"/>
          </a:bodyPr>
          <a:lstStyle/>
          <a:p>
            <a:r>
              <a:rPr lang="sv-SE" b="1" dirty="0"/>
              <a:t>F4A</a:t>
            </a:r>
            <a:r>
              <a:rPr lang="sv-SE" dirty="0"/>
              <a:t>	FF </a:t>
            </a:r>
            <a:r>
              <a:rPr lang="sv-SE" dirty="0" err="1"/>
              <a:t>Outdoor</a:t>
            </a:r>
            <a:r>
              <a:rPr lang="sv-SE" dirty="0"/>
              <a:t> </a:t>
            </a:r>
            <a:r>
              <a:rPr lang="sv-SE" dirty="0" err="1"/>
              <a:t>Scale</a:t>
            </a:r>
            <a:r>
              <a:rPr lang="sv-SE" dirty="0"/>
              <a:t> Aeroplanes		</a:t>
            </a:r>
          </a:p>
          <a:p>
            <a:r>
              <a:rPr lang="it-IT" b="1" dirty="0"/>
              <a:t>F4B</a:t>
            </a:r>
            <a:r>
              <a:rPr lang="it-IT" dirty="0"/>
              <a:t>	CL Scale Aeroplanes		</a:t>
            </a:r>
          </a:p>
          <a:p>
            <a:r>
              <a:rPr lang="en-US" b="1" dirty="0"/>
              <a:t>F4C</a:t>
            </a:r>
            <a:r>
              <a:rPr lang="en-US" dirty="0"/>
              <a:t>	RC Scale </a:t>
            </a:r>
            <a:r>
              <a:rPr lang="en-US" dirty="0" err="1"/>
              <a:t>Aeroplanes</a:t>
            </a:r>
            <a:r>
              <a:rPr lang="en-US" dirty="0"/>
              <a:t>		Senior (+ 4th junior member)	</a:t>
            </a:r>
          </a:p>
          <a:p>
            <a:r>
              <a:rPr lang="en-US" b="1" dirty="0"/>
              <a:t>F4D</a:t>
            </a:r>
            <a:r>
              <a:rPr lang="en-US" dirty="0"/>
              <a:t>	FF Indoor Rubber Scale </a:t>
            </a:r>
            <a:r>
              <a:rPr lang="en-US" dirty="0" err="1"/>
              <a:t>Aeroplanes</a:t>
            </a:r>
            <a:r>
              <a:rPr lang="en-US" dirty="0"/>
              <a:t>		</a:t>
            </a:r>
          </a:p>
          <a:p>
            <a:r>
              <a:rPr lang="en-US" b="1" dirty="0"/>
              <a:t>F4E</a:t>
            </a:r>
            <a:r>
              <a:rPr lang="en-US" dirty="0"/>
              <a:t>	FF Indoor CO2 or Electric Scale </a:t>
            </a:r>
            <a:r>
              <a:rPr lang="en-US" dirty="0" err="1"/>
              <a:t>Aeroplanes</a:t>
            </a:r>
            <a:r>
              <a:rPr lang="en-US" dirty="0"/>
              <a:t>		</a:t>
            </a:r>
          </a:p>
          <a:p>
            <a:r>
              <a:rPr lang="sv-SE" b="1" dirty="0"/>
              <a:t>F4F</a:t>
            </a:r>
            <a:r>
              <a:rPr lang="sv-SE" dirty="0"/>
              <a:t>	FF </a:t>
            </a:r>
            <a:r>
              <a:rPr lang="sv-SE" dirty="0" err="1"/>
              <a:t>Peanut</a:t>
            </a:r>
            <a:r>
              <a:rPr lang="sv-SE" dirty="0"/>
              <a:t> </a:t>
            </a:r>
            <a:r>
              <a:rPr lang="sv-SE" dirty="0" err="1"/>
              <a:t>Scale</a:t>
            </a:r>
            <a:r>
              <a:rPr lang="sv-SE" dirty="0"/>
              <a:t> Aeroplanes		</a:t>
            </a:r>
          </a:p>
          <a:p>
            <a:r>
              <a:rPr lang="sv-SE" b="1" dirty="0"/>
              <a:t>F4G</a:t>
            </a:r>
            <a:r>
              <a:rPr lang="sv-SE" dirty="0"/>
              <a:t>	RC </a:t>
            </a:r>
            <a:r>
              <a:rPr lang="sv-SE" dirty="0" err="1"/>
              <a:t>Large</a:t>
            </a:r>
            <a:r>
              <a:rPr lang="sv-SE" dirty="0"/>
              <a:t> </a:t>
            </a:r>
            <a:r>
              <a:rPr lang="sv-SE" dirty="0" err="1"/>
              <a:t>Scale</a:t>
            </a:r>
            <a:r>
              <a:rPr lang="sv-SE" dirty="0"/>
              <a:t> Aeroplanes		</a:t>
            </a:r>
          </a:p>
          <a:p>
            <a:r>
              <a:rPr lang="en-US" b="1" dirty="0"/>
              <a:t>F4H</a:t>
            </a:r>
            <a:r>
              <a:rPr lang="en-US" dirty="0"/>
              <a:t>	RC Stand-Off Scale </a:t>
            </a:r>
            <a:r>
              <a:rPr lang="en-US" dirty="0" err="1"/>
              <a:t>Aeroplanes</a:t>
            </a:r>
            <a:r>
              <a:rPr lang="en-US" dirty="0"/>
              <a:t>		Senior (+ 4th junior member)	</a:t>
            </a:r>
          </a:p>
          <a:p>
            <a:r>
              <a:rPr lang="sv-SE" b="1" dirty="0"/>
              <a:t>F4J</a:t>
            </a:r>
            <a:r>
              <a:rPr lang="sv-SE" dirty="0"/>
              <a:t>	RC Team </a:t>
            </a:r>
            <a:r>
              <a:rPr lang="sv-SE" dirty="0" err="1"/>
              <a:t>Scale</a:t>
            </a:r>
            <a:r>
              <a:rPr lang="sv-SE" dirty="0"/>
              <a:t> Aeroplanes		</a:t>
            </a:r>
          </a:p>
          <a:p>
            <a:r>
              <a:rPr lang="sv-SE" b="1" dirty="0"/>
              <a:t>F4K</a:t>
            </a:r>
            <a:r>
              <a:rPr lang="sv-SE" dirty="0"/>
              <a:t>	RC </a:t>
            </a:r>
            <a:r>
              <a:rPr lang="sv-SE" dirty="0" err="1"/>
              <a:t>Scale</a:t>
            </a:r>
            <a:r>
              <a:rPr lang="sv-SE" dirty="0"/>
              <a:t> </a:t>
            </a:r>
            <a:r>
              <a:rPr lang="sv-SE" dirty="0" err="1"/>
              <a:t>Helicopters</a:t>
            </a:r>
            <a:r>
              <a:rPr lang="sv-SE" dirty="0"/>
              <a:t>		</a:t>
            </a:r>
          </a:p>
        </p:txBody>
      </p:sp>
    </p:spTree>
    <p:extLst>
      <p:ext uri="{BB962C8B-B14F-4D97-AF65-F5344CB8AC3E}">
        <p14:creationId xmlns:p14="http://schemas.microsoft.com/office/powerpoint/2010/main" val="479087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smtClean="0"/>
              <a:t>FAI-Klasser</a:t>
            </a:r>
            <a:endParaRPr lang="sv-SE" dirty="0"/>
          </a:p>
        </p:txBody>
      </p:sp>
      <p:sp>
        <p:nvSpPr>
          <p:cNvPr id="3" name="Platshållare för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v-SE" dirty="0" err="1" smtClean="0"/>
              <a:t>Elflyg</a:t>
            </a:r>
            <a:endParaRPr lang="sv-SE" dirty="0"/>
          </a:p>
        </p:txBody>
      </p:sp>
      <p:sp>
        <p:nvSpPr>
          <p:cNvPr id="4" name="Platshållare för innehåll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US" b="1" dirty="0"/>
              <a:t>F5A</a:t>
            </a:r>
            <a:r>
              <a:rPr lang="en-US" dirty="0"/>
              <a:t>	RC Electric Powered </a:t>
            </a:r>
            <a:r>
              <a:rPr lang="en-US" dirty="0" err="1"/>
              <a:t>Aeroplanes</a:t>
            </a:r>
            <a:r>
              <a:rPr lang="en-US" dirty="0"/>
              <a:t>		</a:t>
            </a:r>
          </a:p>
          <a:p>
            <a:r>
              <a:rPr lang="en-US" b="1" dirty="0"/>
              <a:t>F5B</a:t>
            </a:r>
            <a:r>
              <a:rPr lang="en-US" dirty="0"/>
              <a:t>	RC Electric Powered Motor Gliders		Senior (+ 4th junior member)	Senior	</a:t>
            </a:r>
          </a:p>
          <a:p>
            <a:r>
              <a:rPr lang="en-US" b="1" dirty="0"/>
              <a:t>F5D</a:t>
            </a:r>
            <a:r>
              <a:rPr lang="en-US" dirty="0"/>
              <a:t>	RC Electric Powered Pylon Racing </a:t>
            </a:r>
            <a:r>
              <a:rPr lang="en-US" dirty="0" err="1"/>
              <a:t>Aeroplanes</a:t>
            </a:r>
            <a:r>
              <a:rPr lang="en-US" dirty="0"/>
              <a:t>		Senior (+ 4th junior member)	Senior	</a:t>
            </a:r>
          </a:p>
          <a:p>
            <a:r>
              <a:rPr lang="en-US" b="1" dirty="0"/>
              <a:t>F5E</a:t>
            </a:r>
            <a:r>
              <a:rPr lang="en-US" dirty="0"/>
              <a:t>	RC Solar Powered </a:t>
            </a:r>
            <a:r>
              <a:rPr lang="en-US" dirty="0" err="1"/>
              <a:t>Aeroplanes</a:t>
            </a:r>
            <a:r>
              <a:rPr lang="en-US" dirty="0"/>
              <a:t>		</a:t>
            </a:r>
          </a:p>
          <a:p>
            <a:r>
              <a:rPr lang="en-US" b="1" dirty="0"/>
              <a:t>F5F</a:t>
            </a:r>
            <a:r>
              <a:rPr lang="en-US" dirty="0"/>
              <a:t>	RC 4 Cell Electric Powered Motor Gliders		</a:t>
            </a:r>
          </a:p>
          <a:p>
            <a:r>
              <a:rPr lang="en-US" b="1" dirty="0"/>
              <a:t>F5G</a:t>
            </a:r>
            <a:r>
              <a:rPr lang="en-US" dirty="0"/>
              <a:t>	RC Electric Powered Big Motor Gliders		</a:t>
            </a:r>
          </a:p>
          <a:p>
            <a:r>
              <a:rPr lang="en-US" b="1" dirty="0"/>
              <a:t>F5H</a:t>
            </a:r>
            <a:r>
              <a:rPr lang="en-US" dirty="0"/>
              <a:t>	RC Electric Powered Open Motor Gliders		</a:t>
            </a:r>
          </a:p>
          <a:p>
            <a:r>
              <a:rPr lang="en-US" b="1" dirty="0"/>
              <a:t>F5J</a:t>
            </a:r>
            <a:r>
              <a:rPr lang="en-US" dirty="0"/>
              <a:t>	RC Electric Powered Thermal Duration Gliders		Senior	</a:t>
            </a:r>
          </a:p>
          <a:p>
            <a:r>
              <a:rPr lang="en-US" b="1" dirty="0"/>
              <a:t>F5K</a:t>
            </a:r>
            <a:r>
              <a:rPr lang="en-US" dirty="0"/>
              <a:t>	RC Electric Powered Indoor Pylon Racing </a:t>
            </a:r>
            <a:r>
              <a:rPr lang="en-US" dirty="0" err="1"/>
              <a:t>Aeroplanes</a:t>
            </a:r>
            <a:r>
              <a:rPr lang="en-US" dirty="0"/>
              <a:t>		</a:t>
            </a:r>
          </a:p>
        </p:txBody>
      </p:sp>
      <p:sp>
        <p:nvSpPr>
          <p:cNvPr id="5" name="Platshållare för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sv-SE" dirty="0" smtClean="0"/>
              <a:t>Raketflyg</a:t>
            </a:r>
            <a:endParaRPr lang="sv-SE" dirty="0"/>
          </a:p>
        </p:txBody>
      </p:sp>
      <p:sp>
        <p:nvSpPr>
          <p:cNvPr id="6" name="Platshållare för innehåll 5"/>
          <p:cNvSpPr>
            <a:spLocks noGrp="1"/>
          </p:cNvSpPr>
          <p:nvPr>
            <p:ph sz="quarter" idx="4"/>
          </p:nvPr>
        </p:nvSpPr>
        <p:spPr/>
        <p:txBody>
          <a:bodyPr>
            <a:normAutofit fontScale="40000" lnSpcReduction="20000"/>
          </a:bodyPr>
          <a:lstStyle/>
          <a:p>
            <a:r>
              <a:rPr lang="sv-SE" b="1" dirty="0"/>
              <a:t>S1</a:t>
            </a:r>
            <a:r>
              <a:rPr lang="sv-SE" dirty="0"/>
              <a:t>	A </a:t>
            </a:r>
            <a:r>
              <a:rPr lang="sv-SE" dirty="0" err="1"/>
              <a:t>to</a:t>
            </a:r>
            <a:r>
              <a:rPr lang="sv-SE" dirty="0"/>
              <a:t> F	</a:t>
            </a:r>
            <a:r>
              <a:rPr lang="sv-SE" dirty="0" err="1"/>
              <a:t>Altitude</a:t>
            </a:r>
            <a:r>
              <a:rPr lang="sv-SE" dirty="0"/>
              <a:t> 		S1B Senior &amp; S1A Junior	</a:t>
            </a:r>
          </a:p>
          <a:p>
            <a:r>
              <a:rPr lang="sv-SE" b="1" dirty="0"/>
              <a:t>S2</a:t>
            </a:r>
            <a:r>
              <a:rPr lang="sv-SE" dirty="0"/>
              <a:t>	C - E - F	</a:t>
            </a:r>
            <a:r>
              <a:rPr lang="sv-SE" dirty="0" err="1"/>
              <a:t>Payload</a:t>
            </a:r>
            <a:r>
              <a:rPr lang="sv-SE" dirty="0"/>
              <a:t>		</a:t>
            </a:r>
          </a:p>
          <a:p>
            <a:r>
              <a:rPr lang="en-US" b="1" dirty="0"/>
              <a:t>S2/P</a:t>
            </a:r>
            <a:r>
              <a:rPr lang="en-US" dirty="0"/>
              <a:t>	P	Precision fragile payload		</a:t>
            </a:r>
          </a:p>
          <a:p>
            <a:r>
              <a:rPr lang="en-US" b="1" dirty="0"/>
              <a:t>S3</a:t>
            </a:r>
            <a:r>
              <a:rPr lang="en-US" dirty="0"/>
              <a:t>	A to D	Parachute duration		S3A Senior &amp; Junior	</a:t>
            </a:r>
          </a:p>
          <a:p>
            <a:r>
              <a:rPr lang="en-US" b="1" dirty="0"/>
              <a:t>S4</a:t>
            </a:r>
            <a:r>
              <a:rPr lang="en-US" dirty="0"/>
              <a:t>	A to F	Boost-glider duration		S4A Senior &amp; Junior	S4A - Senior	</a:t>
            </a:r>
          </a:p>
          <a:p>
            <a:r>
              <a:rPr lang="sv-SE" b="1" dirty="0"/>
              <a:t>S5</a:t>
            </a:r>
            <a:r>
              <a:rPr lang="sv-SE" dirty="0"/>
              <a:t>	A </a:t>
            </a:r>
            <a:r>
              <a:rPr lang="sv-SE" dirty="0" err="1"/>
              <a:t>to</a:t>
            </a:r>
            <a:r>
              <a:rPr lang="sv-SE" dirty="0"/>
              <a:t> F	</a:t>
            </a:r>
            <a:r>
              <a:rPr lang="sv-SE" dirty="0" err="1"/>
              <a:t>Scale</a:t>
            </a:r>
            <a:r>
              <a:rPr lang="sv-SE" dirty="0"/>
              <a:t> </a:t>
            </a:r>
            <a:r>
              <a:rPr lang="sv-SE" dirty="0" err="1"/>
              <a:t>altitude</a:t>
            </a:r>
            <a:r>
              <a:rPr lang="sv-SE" dirty="0"/>
              <a:t>		S5C Senior &amp; S5B Junior	</a:t>
            </a:r>
          </a:p>
          <a:p>
            <a:r>
              <a:rPr lang="en-US" b="1" dirty="0"/>
              <a:t>S6</a:t>
            </a:r>
            <a:r>
              <a:rPr lang="en-US" dirty="0"/>
              <a:t>	A to D	Streamer duration		S6A Senior &amp; Junior	S6A - Senior	</a:t>
            </a:r>
          </a:p>
          <a:p>
            <a:r>
              <a:rPr lang="en-US" b="1" dirty="0"/>
              <a:t>S6A/P</a:t>
            </a:r>
            <a:r>
              <a:rPr lang="en-US" dirty="0"/>
              <a:t>	Streamer target time duration		</a:t>
            </a:r>
          </a:p>
          <a:p>
            <a:r>
              <a:rPr lang="sv-SE" b="1" dirty="0"/>
              <a:t>S7</a:t>
            </a:r>
            <a:r>
              <a:rPr lang="sv-SE" dirty="0"/>
              <a:t>	</a:t>
            </a:r>
            <a:r>
              <a:rPr lang="sv-SE" dirty="0" err="1"/>
              <a:t>Scale</a:t>
            </a:r>
            <a:r>
              <a:rPr lang="sv-SE" dirty="0"/>
              <a:t>		S7 Senior &amp; Junior	S7 - Senior	</a:t>
            </a:r>
          </a:p>
          <a:p>
            <a:r>
              <a:rPr lang="en-US" b="1" dirty="0"/>
              <a:t>S8</a:t>
            </a:r>
            <a:r>
              <a:rPr lang="en-US" dirty="0"/>
              <a:t>	A to F	Rocket glider duration		S8E/P Senior &amp; S8D Junior	S8E/P - Senior	</a:t>
            </a:r>
          </a:p>
          <a:p>
            <a:r>
              <a:rPr lang="en-US" b="1" dirty="0"/>
              <a:t>S8E/P</a:t>
            </a:r>
            <a:r>
              <a:rPr lang="en-US" dirty="0"/>
              <a:t>	RC Rocket glider time duration and precision landing		</a:t>
            </a:r>
          </a:p>
          <a:p>
            <a:r>
              <a:rPr lang="sv-SE" b="1" dirty="0"/>
              <a:t>S9</a:t>
            </a:r>
            <a:r>
              <a:rPr lang="sv-SE" dirty="0"/>
              <a:t>	A </a:t>
            </a:r>
            <a:r>
              <a:rPr lang="sv-SE" dirty="0" err="1"/>
              <a:t>to</a:t>
            </a:r>
            <a:r>
              <a:rPr lang="sv-SE" dirty="0"/>
              <a:t> D	</a:t>
            </a:r>
            <a:r>
              <a:rPr lang="sv-SE" dirty="0" err="1"/>
              <a:t>Gyrocopter</a:t>
            </a:r>
            <a:r>
              <a:rPr lang="sv-SE" dirty="0"/>
              <a:t> duration		S9A Senior &amp; Junior	S9A - Senior	</a:t>
            </a:r>
          </a:p>
          <a:p>
            <a:r>
              <a:rPr lang="en-US" b="1" dirty="0"/>
              <a:t>S10</a:t>
            </a:r>
            <a:r>
              <a:rPr lang="en-US" dirty="0"/>
              <a:t>	A to D	Flex-wing duration		</a:t>
            </a:r>
          </a:p>
          <a:p>
            <a:r>
              <a:rPr lang="en-US" b="1" dirty="0"/>
              <a:t>S11/P</a:t>
            </a:r>
            <a:r>
              <a:rPr lang="en-US" dirty="0"/>
              <a:t>	Rocket powered aircraft and </a:t>
            </a:r>
            <a:r>
              <a:rPr lang="en-US" dirty="0" smtClean="0"/>
              <a:t>spaceships</a:t>
            </a:r>
            <a:r>
              <a:rPr lang="en-US" dirty="0"/>
              <a:t>	</a:t>
            </a:r>
          </a:p>
          <a:p>
            <a:r>
              <a:rPr lang="en-US" b="1" dirty="0"/>
              <a:t>S12/P</a:t>
            </a:r>
            <a:r>
              <a:rPr lang="en-US" dirty="0"/>
              <a:t>	Time duration triathlon		</a:t>
            </a:r>
          </a:p>
          <a:p>
            <a:r>
              <a:rPr lang="sv-SE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533756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3601</TotalTime>
  <Words>164</Words>
  <Application>Microsoft Office PowerPoint</Application>
  <PresentationFormat>Bildspel på skärmen (4:3)</PresentationFormat>
  <Paragraphs>136</Paragraphs>
  <Slides>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Bildrubriker</vt:lpstr>
      </vt:variant>
      <vt:variant>
        <vt:i4>9</vt:i4>
      </vt:variant>
    </vt:vector>
  </HeadingPairs>
  <TitlesOfParts>
    <vt:vector size="10" baseType="lpstr">
      <vt:lpstr>Office-tema</vt:lpstr>
      <vt:lpstr>PowerPoint-presentation</vt:lpstr>
      <vt:lpstr>Vision</vt:lpstr>
      <vt:lpstr>Uppdrag</vt:lpstr>
      <vt:lpstr>Strategi</vt:lpstr>
      <vt:lpstr>Mål 2019-2021</vt:lpstr>
      <vt:lpstr>FAI-Klasser totalt</vt:lpstr>
      <vt:lpstr>FAI-Klasser</vt:lpstr>
      <vt:lpstr>FAI-Klasser</vt:lpstr>
      <vt:lpstr>FAI-Klasser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Hammarskiöld</dc:creator>
  <cp:lastModifiedBy>Per Findahl</cp:lastModifiedBy>
  <cp:revision>94</cp:revision>
  <dcterms:created xsi:type="dcterms:W3CDTF">2015-01-18T20:58:12Z</dcterms:created>
  <dcterms:modified xsi:type="dcterms:W3CDTF">2018-11-25T08:29:55Z</dcterms:modified>
</cp:coreProperties>
</file>